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Poppins" pitchFamily="2" charset="77"/>
      <p:regular r:id="rId22"/>
      <p:bold r:id="rId23"/>
    </p:embeddedFont>
    <p:embeddedFont>
      <p:font typeface="Poppins Bold" pitchFamily="2" charset="77"/>
      <p:regular r:id="rId24"/>
      <p:bold r:id="rId25"/>
      <p:italic r:id="rId26"/>
    </p:embeddedFont>
    <p:embeddedFont>
      <p:font typeface="Poppins Bold Italics" pitchFamily="2" charset="77"/>
      <p:regular r:id="rId27"/>
      <p:bold r:id="rId28"/>
      <p:italic r:id="rId29"/>
    </p:embeddedFont>
    <p:embeddedFont>
      <p:font typeface="Poppins Light" pitchFamily="2" charset="77"/>
      <p:regular r:id="rId30"/>
      <p:italic r:id="rId31"/>
    </p:embeddedFont>
    <p:embeddedFont>
      <p:font typeface="Poppins Light Bold" panose="02000000000000000000" pitchFamily="2" charset="77"/>
      <p:regular r:id="rId32"/>
    </p:embeddedFont>
    <p:embeddedFont>
      <p:font typeface="Poppins Medium" pitchFamily="2" charset="77"/>
      <p:regular r:id="rId33"/>
      <p:bold r:id="rId34"/>
      <p:italic r:id="rId35"/>
    </p:embeddedFont>
    <p:embeddedFont>
      <p:font typeface="Poppins Semi-Bold" pitchFamily="2" charset="77"/>
      <p:regular r:id="rId36"/>
      <p:bold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  <p:embeddedFont>
      <p:font typeface="Roboto Bold" panose="02000000000000000000" pitchFamily="2" charset="0"/>
      <p:regular r:id="rId42"/>
      <p:bold r:id="rId43"/>
      <p:italic r:id="rId44"/>
      <p:boldItalic r:id="rId45"/>
    </p:embeddedFont>
  </p:embeddedFontLst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slide" Target="slides/slide20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14.svg"/><Relationship Id="rId7" Type="http://schemas.openxmlformats.org/officeDocument/2006/relationships/image" Target="../media/image50.jpe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58.pn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14.svg"/><Relationship Id="rId7" Type="http://schemas.openxmlformats.org/officeDocument/2006/relationships/image" Target="../media/image66.sv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sv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6987">
            <a:off x="-6060" y="3630787"/>
            <a:ext cx="18989297" cy="7622523"/>
          </a:xfrm>
          <a:custGeom>
            <a:avLst/>
            <a:gdLst/>
            <a:ahLst/>
            <a:cxnLst/>
            <a:rect l="l" t="t" r="r" b="b"/>
            <a:pathLst>
              <a:path w="18989296" h="7622522">
                <a:moveTo>
                  <a:pt x="0" y="0"/>
                </a:moveTo>
                <a:lnTo>
                  <a:pt x="18989296" y="0"/>
                </a:lnTo>
                <a:lnTo>
                  <a:pt x="18989296" y="7622523"/>
                </a:lnTo>
                <a:lnTo>
                  <a:pt x="0" y="76225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13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3688693" y="-1265941"/>
            <a:ext cx="9366455" cy="4964221"/>
          </a:xfrm>
          <a:custGeom>
            <a:avLst/>
            <a:gdLst/>
            <a:ahLst/>
            <a:cxnLst/>
            <a:rect l="l" t="t" r="r" b="b"/>
            <a:pathLst>
              <a:path w="9366455" h="4964221">
                <a:moveTo>
                  <a:pt x="0" y="0"/>
                </a:moveTo>
                <a:lnTo>
                  <a:pt x="9366455" y="0"/>
                </a:lnTo>
                <a:lnTo>
                  <a:pt x="9366455" y="4964221"/>
                </a:lnTo>
                <a:lnTo>
                  <a:pt x="0" y="4964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4840823" y="2692274"/>
            <a:ext cx="8907673" cy="3753753"/>
            <a:chOff x="0" y="0"/>
            <a:chExt cx="1928778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28778" cy="812800"/>
            </a:xfrm>
            <a:custGeom>
              <a:avLst/>
              <a:gdLst/>
              <a:ahLst/>
              <a:cxnLst/>
              <a:rect l="l" t="t" r="r" b="b"/>
              <a:pathLst>
                <a:path w="1928777" h="812800">
                  <a:moveTo>
                    <a:pt x="0" y="0"/>
                  </a:moveTo>
                  <a:lnTo>
                    <a:pt x="1928778" y="0"/>
                  </a:lnTo>
                  <a:lnTo>
                    <a:pt x="19287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722" b="-722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B6DC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86467"/>
            <a:ext cx="18288000" cy="10373467"/>
          </a:xfrm>
          <a:custGeom>
            <a:avLst/>
            <a:gdLst/>
            <a:ahLst/>
            <a:cxnLst/>
            <a:rect l="l" t="t" r="r" b="b"/>
            <a:pathLst>
              <a:path w="18288000" h="10373467">
                <a:moveTo>
                  <a:pt x="0" y="0"/>
                </a:moveTo>
                <a:lnTo>
                  <a:pt x="18288000" y="0"/>
                </a:lnTo>
                <a:lnTo>
                  <a:pt x="18288000" y="10373467"/>
                </a:lnTo>
                <a:lnTo>
                  <a:pt x="0" y="10373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60" b="-24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3" b="-7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0" y="655304"/>
            <a:ext cx="18288000" cy="9631696"/>
          </a:xfrm>
          <a:custGeom>
            <a:avLst/>
            <a:gdLst/>
            <a:ahLst/>
            <a:cxnLst/>
            <a:rect l="l" t="t" r="r" b="b"/>
            <a:pathLst>
              <a:path w="18288000" h="9631696">
                <a:moveTo>
                  <a:pt x="0" y="0"/>
                </a:moveTo>
                <a:lnTo>
                  <a:pt x="18288000" y="0"/>
                </a:lnTo>
                <a:lnTo>
                  <a:pt x="18288000" y="9631696"/>
                </a:lnTo>
                <a:lnTo>
                  <a:pt x="0" y="96316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8" t="-6487" r="-54" b="-99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3688693" y="-1265941"/>
            <a:ext cx="9366455" cy="4964221"/>
          </a:xfrm>
          <a:custGeom>
            <a:avLst/>
            <a:gdLst/>
            <a:ahLst/>
            <a:cxnLst/>
            <a:rect l="l" t="t" r="r" b="b"/>
            <a:pathLst>
              <a:path w="9366455" h="4964221">
                <a:moveTo>
                  <a:pt x="0" y="0"/>
                </a:moveTo>
                <a:lnTo>
                  <a:pt x="9366455" y="0"/>
                </a:lnTo>
                <a:lnTo>
                  <a:pt x="9366455" y="4964221"/>
                </a:lnTo>
                <a:lnTo>
                  <a:pt x="0" y="4964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5598376" y="286092"/>
            <a:ext cx="6597596" cy="2780271"/>
            <a:chOff x="0" y="0"/>
            <a:chExt cx="192877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28778" cy="812800"/>
            </a:xfrm>
            <a:custGeom>
              <a:avLst/>
              <a:gdLst/>
              <a:ahLst/>
              <a:cxnLst/>
              <a:rect l="l" t="t" r="r" b="b"/>
              <a:pathLst>
                <a:path w="1928777" h="812800">
                  <a:moveTo>
                    <a:pt x="0" y="0"/>
                  </a:moveTo>
                  <a:lnTo>
                    <a:pt x="1928778" y="0"/>
                  </a:lnTo>
                  <a:lnTo>
                    <a:pt x="19287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t="-722" b="-72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901451" y="5280652"/>
            <a:ext cx="11991446" cy="1932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FFFFFF">
                    <a:alpha val="8392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LA MONTAGNA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45960" y="6738307"/>
            <a:ext cx="11180069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>
                    <a:alpha val="8392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IN CITTÀ. PER TUTTI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819150"/>
            <a:ext cx="12026448" cy="6172748"/>
          </a:xfrm>
          <a:custGeom>
            <a:avLst/>
            <a:gdLst/>
            <a:ahLst/>
            <a:cxnLst/>
            <a:rect l="l" t="t" r="r" b="b"/>
            <a:pathLst>
              <a:path w="12026448" h="6172748">
                <a:moveTo>
                  <a:pt x="0" y="0"/>
                </a:moveTo>
                <a:lnTo>
                  <a:pt x="12026448" y="0"/>
                </a:lnTo>
                <a:lnTo>
                  <a:pt x="12026448" y="6172748"/>
                </a:lnTo>
                <a:lnTo>
                  <a:pt x="0" y="61727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3985" b="-24456"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95209" y="-207517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6409935" y="488901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/>
          <p:cNvSpPr/>
          <p:nvPr/>
        </p:nvSpPr>
        <p:spPr>
          <a:xfrm rot="-5400000">
            <a:off x="-243932" y="8482674"/>
            <a:ext cx="5171830" cy="5171830"/>
          </a:xfrm>
          <a:custGeom>
            <a:avLst/>
            <a:gdLst/>
            <a:ahLst/>
            <a:cxnLst/>
            <a:rect l="l" t="t" r="r" b="b"/>
            <a:pathLst>
              <a:path w="5171830" h="5171830">
                <a:moveTo>
                  <a:pt x="0" y="0"/>
                </a:moveTo>
                <a:lnTo>
                  <a:pt x="5171830" y="0"/>
                </a:lnTo>
                <a:lnTo>
                  <a:pt x="5171830" y="5171830"/>
                </a:lnTo>
                <a:lnTo>
                  <a:pt x="0" y="51718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-843914" y="7893982"/>
            <a:ext cx="20290013" cy="9051329"/>
          </a:xfrm>
          <a:custGeom>
            <a:avLst/>
            <a:gdLst/>
            <a:ahLst/>
            <a:cxnLst/>
            <a:rect l="l" t="t" r="r" b="b"/>
            <a:pathLst>
              <a:path w="20290012" h="9051329">
                <a:moveTo>
                  <a:pt x="0" y="0"/>
                </a:moveTo>
                <a:lnTo>
                  <a:pt x="20290012" y="0"/>
                </a:lnTo>
                <a:lnTo>
                  <a:pt x="20290012" y="9051329"/>
                </a:lnTo>
                <a:lnTo>
                  <a:pt x="0" y="9051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999"/>
            </a:blip>
            <a:stretch>
              <a:fillRect t="-6812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0" y="5907313"/>
            <a:ext cx="18467335" cy="8505478"/>
          </a:xfrm>
          <a:custGeom>
            <a:avLst/>
            <a:gdLst/>
            <a:ahLst/>
            <a:cxnLst/>
            <a:rect l="l" t="t" r="r" b="b"/>
            <a:pathLst>
              <a:path w="18467335" h="8505478">
                <a:moveTo>
                  <a:pt x="0" y="0"/>
                </a:moveTo>
                <a:lnTo>
                  <a:pt x="18467335" y="0"/>
                </a:lnTo>
                <a:lnTo>
                  <a:pt x="18467335" y="8505478"/>
                </a:lnTo>
                <a:lnTo>
                  <a:pt x="0" y="85054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 t="-2072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8827091" y="4454674"/>
            <a:ext cx="9618556" cy="5929510"/>
          </a:xfrm>
          <a:custGeom>
            <a:avLst/>
            <a:gdLst/>
            <a:ahLst/>
            <a:cxnLst/>
            <a:rect l="l" t="t" r="r" b="b"/>
            <a:pathLst>
              <a:path w="9618556" h="5929510">
                <a:moveTo>
                  <a:pt x="0" y="0"/>
                </a:moveTo>
                <a:lnTo>
                  <a:pt x="9618556" y="0"/>
                </a:lnTo>
                <a:lnTo>
                  <a:pt x="9618556" y="5929510"/>
                </a:lnTo>
                <a:lnTo>
                  <a:pt x="0" y="59295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0255" b="-736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771147" y="2663052"/>
            <a:ext cx="15381235" cy="1956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7"/>
              </a:lnSpc>
            </a:pPr>
            <a:r>
              <a:rPr lang="en-US" sz="2899" spc="72">
                <a:solidFill>
                  <a:srgbClr val="151D2F"/>
                </a:solidFill>
                <a:latin typeface="Poppins"/>
                <a:ea typeface="Poppins"/>
                <a:cs typeface="Poppins"/>
                <a:sym typeface="Poppins"/>
              </a:rPr>
              <a:t>Il nostro ambizioso progetto prevede lo sviluppo di un </a:t>
            </a:r>
            <a:r>
              <a:rPr lang="en-US" sz="2899" b="1" spc="72">
                <a:solidFill>
                  <a:srgbClr val="151D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format unico</a:t>
            </a:r>
            <a:r>
              <a:rPr lang="en-US" sz="2899" spc="72">
                <a:solidFill>
                  <a:srgbClr val="151D2F"/>
                </a:solidFill>
                <a:latin typeface="Poppins"/>
                <a:ea typeface="Poppins"/>
                <a:cs typeface="Poppins"/>
                <a:sym typeface="Poppins"/>
              </a:rPr>
              <a:t> per favorire la diffusione dello sci su piste in manto sintetico ecocompatibile a livello territoriale. Questo approccio copre tutte le fasi, dalla ricerca delle aree idonee fino all'apertura effettiva dell'impianto.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43623" y="610622"/>
            <a:ext cx="14489832" cy="2230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3052" b="1" spc="-326">
                <a:solidFill>
                  <a:srgbClr val="151D2F"/>
                </a:solidFill>
                <a:latin typeface="Poppins Bold"/>
                <a:ea typeface="Poppins Bold"/>
                <a:cs typeface="Poppins Bold"/>
                <a:sym typeface="Poppins Bold"/>
              </a:rPr>
              <a:t>SKI </a:t>
            </a:r>
            <a:r>
              <a:rPr lang="en-US" sz="13052" spc="-326">
                <a:solidFill>
                  <a:srgbClr val="151D2F"/>
                </a:solidFill>
                <a:latin typeface="Poppins Bold"/>
                <a:ea typeface="Poppins Bold"/>
                <a:cs typeface="Poppins Bold"/>
                <a:sym typeface="Poppins Bold"/>
              </a:rPr>
              <a:t>AND THE</a:t>
            </a:r>
            <a:r>
              <a:rPr lang="en-US" sz="13052" b="1" spc="-326">
                <a:solidFill>
                  <a:srgbClr val="151D2F"/>
                </a:solidFill>
                <a:latin typeface="Poppins Bold"/>
                <a:ea typeface="Poppins Bold"/>
                <a:cs typeface="Poppins Bold"/>
                <a:sym typeface="Poppins Bold"/>
              </a:rPr>
              <a:t> CITY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3274" y="4598135"/>
            <a:ext cx="17734060" cy="2250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08"/>
              </a:lnSpc>
            </a:pPr>
            <a:r>
              <a:rPr lang="en-US" sz="4791" b="1" spc="110">
                <a:solidFill>
                  <a:srgbClr val="151D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 sport invernale, </a:t>
            </a:r>
          </a:p>
          <a:p>
            <a:pPr algn="l">
              <a:lnSpc>
                <a:spcPts val="4203"/>
              </a:lnSpc>
            </a:pPr>
            <a:r>
              <a:rPr lang="en-US" sz="6091" b="1" spc="140">
                <a:solidFill>
                  <a:srgbClr val="151D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finalmente per tutti</a:t>
            </a:r>
          </a:p>
          <a:p>
            <a:pPr algn="ctr">
              <a:lnSpc>
                <a:spcPts val="6708"/>
              </a:lnSpc>
            </a:pPr>
            <a:endParaRPr lang="en-US" sz="6091" b="1" spc="140">
              <a:solidFill>
                <a:srgbClr val="151D2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5022" y="0"/>
            <a:ext cx="8502435" cy="10417223"/>
            <a:chOff x="0" y="0"/>
            <a:chExt cx="2239324" cy="27436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9324" cy="2743631"/>
            </a:xfrm>
            <a:custGeom>
              <a:avLst/>
              <a:gdLst/>
              <a:ahLst/>
              <a:cxnLst/>
              <a:rect l="l" t="t" r="r" b="b"/>
              <a:pathLst>
                <a:path w="2239324" h="2743631">
                  <a:moveTo>
                    <a:pt x="0" y="0"/>
                  </a:moveTo>
                  <a:lnTo>
                    <a:pt x="2239324" y="0"/>
                  </a:lnTo>
                  <a:lnTo>
                    <a:pt x="2239324" y="2743631"/>
                  </a:lnTo>
                  <a:lnTo>
                    <a:pt x="0" y="2743631"/>
                  </a:lnTo>
                  <a:close/>
                </a:path>
              </a:pathLst>
            </a:custGeom>
            <a:gradFill rotWithShape="1">
              <a:gsLst>
                <a:gs pos="0">
                  <a:srgbClr val="7AC9F7">
                    <a:alpha val="100000"/>
                  </a:srgbClr>
                </a:gs>
                <a:gs pos="100000">
                  <a:srgbClr val="3D63B7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39324" cy="2781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13848" y="0"/>
            <a:ext cx="4517285" cy="10287000"/>
            <a:chOff x="0" y="0"/>
            <a:chExt cx="699846" cy="1593725"/>
          </a:xfrm>
        </p:grpSpPr>
        <p:sp>
          <p:nvSpPr>
            <p:cNvPr id="6" name="Freeform 6"/>
            <p:cNvSpPr/>
            <p:nvPr/>
          </p:nvSpPr>
          <p:spPr>
            <a:xfrm rot="176923">
              <a:off x="-40529" y="-16946"/>
              <a:ext cx="780904" cy="1627617"/>
            </a:xfrm>
            <a:custGeom>
              <a:avLst/>
              <a:gdLst/>
              <a:ahLst/>
              <a:cxnLst/>
              <a:rect l="l" t="t" r="r" b="b"/>
              <a:pathLst>
                <a:path w="780904" h="1627617">
                  <a:moveTo>
                    <a:pt x="0" y="36002"/>
                  </a:moveTo>
                  <a:lnTo>
                    <a:pt x="698919" y="0"/>
                  </a:lnTo>
                  <a:lnTo>
                    <a:pt x="780904" y="1591616"/>
                  </a:lnTo>
                  <a:lnTo>
                    <a:pt x="81985" y="1627617"/>
                  </a:lnTo>
                  <a:close/>
                </a:path>
              </a:pathLst>
            </a:custGeom>
            <a:blipFill>
              <a:blip r:embed="rId2"/>
              <a:stretch>
                <a:fillRect l="-80615" t="-1382" r="-136545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7088664" y="476563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1917920" y="1299940"/>
            <a:ext cx="3966182" cy="577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1"/>
              </a:lnSpc>
              <a:spcBef>
                <a:spcPct val="0"/>
              </a:spcBef>
            </a:pPr>
            <a:r>
              <a:rPr lang="en-US" sz="3387" b="1" spc="-84">
                <a:solidFill>
                  <a:srgbClr val="146B94"/>
                </a:solidFill>
                <a:latin typeface="Poppins Bold"/>
                <a:ea typeface="Poppins Bold"/>
                <a:cs typeface="Poppins Bold"/>
                <a:sym typeface="Poppins Bold"/>
              </a:rPr>
              <a:t>Allenano il Corpo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17920" y="1829805"/>
            <a:ext cx="4882989" cy="133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1801" spc="45">
                <a:solidFill>
                  <a:srgbClr val="737373"/>
                </a:solidFill>
                <a:latin typeface="Poppins Light"/>
                <a:ea typeface="Poppins Light"/>
                <a:cs typeface="Poppins Light"/>
                <a:sym typeface="Poppins Light"/>
              </a:rPr>
              <a:t>Un’armonia di coordinazione che modella il fisico. Lo sci trasforma ogni gesto in forza, agilità e pura consapevolezza del proprio potenziale motorio.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17920" y="3535313"/>
            <a:ext cx="5170744" cy="577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1"/>
              </a:lnSpc>
              <a:spcBef>
                <a:spcPct val="0"/>
              </a:spcBef>
            </a:pPr>
            <a:r>
              <a:rPr lang="en-US" sz="3387" b="1" spc="-84">
                <a:solidFill>
                  <a:srgbClr val="146B94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Sviluppano l’Equilibrio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17920" y="4115298"/>
            <a:ext cx="4718979" cy="940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8"/>
              </a:lnSpc>
            </a:pPr>
            <a:r>
              <a:rPr lang="en-US" sz="1725" spc="43">
                <a:solidFill>
                  <a:srgbClr val="737373"/>
                </a:solidFill>
                <a:latin typeface="Poppins Light"/>
                <a:ea typeface="Poppins Light"/>
                <a:cs typeface="Poppins Light"/>
                <a:sym typeface="Poppins Light"/>
              </a:rPr>
              <a:t>Una stabilità che parte dal controllo del corpo per trasformarsi in consapevolezza di sé e padronanza interiore.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17920" y="6637624"/>
            <a:ext cx="4718979" cy="577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1"/>
              </a:lnSpc>
              <a:spcBef>
                <a:spcPct val="0"/>
              </a:spcBef>
            </a:pPr>
            <a:r>
              <a:rPr lang="en-US" sz="3387" b="1" spc="-84">
                <a:solidFill>
                  <a:srgbClr val="146B94"/>
                </a:solidFill>
                <a:latin typeface="Poppins Bold"/>
                <a:ea typeface="Poppins Bold"/>
                <a:cs typeface="Poppins Bold"/>
                <a:sym typeface="Poppins Bold"/>
              </a:rPr>
              <a:t>Formano il Carattere</a:t>
            </a:r>
          </a:p>
        </p:txBody>
      </p:sp>
      <p:sp>
        <p:nvSpPr>
          <p:cNvPr id="13" name="Freeform 13"/>
          <p:cNvSpPr/>
          <p:nvPr/>
        </p:nvSpPr>
        <p:spPr>
          <a:xfrm>
            <a:off x="-2210909" y="-2186393"/>
            <a:ext cx="5173736" cy="5173736"/>
          </a:xfrm>
          <a:custGeom>
            <a:avLst/>
            <a:gdLst/>
            <a:ahLst/>
            <a:cxnLst/>
            <a:rect l="l" t="t" r="r" b="b"/>
            <a:pathLst>
              <a:path w="5173736" h="5173736">
                <a:moveTo>
                  <a:pt x="0" y="0"/>
                </a:moveTo>
                <a:lnTo>
                  <a:pt x="5173736" y="0"/>
                </a:lnTo>
                <a:lnTo>
                  <a:pt x="5173736" y="5173736"/>
                </a:lnTo>
                <a:lnTo>
                  <a:pt x="0" y="5173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4" name="Group 14"/>
          <p:cNvGrpSpPr/>
          <p:nvPr/>
        </p:nvGrpSpPr>
        <p:grpSpPr>
          <a:xfrm rot="195661">
            <a:off x="4215997" y="-251815"/>
            <a:ext cx="7608577" cy="10722148"/>
            <a:chOff x="0" y="0"/>
            <a:chExt cx="1178768" cy="166114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78768" cy="1661141"/>
            </a:xfrm>
            <a:custGeom>
              <a:avLst/>
              <a:gdLst/>
              <a:ahLst/>
              <a:cxnLst/>
              <a:rect l="l" t="t" r="r" b="b"/>
              <a:pathLst>
                <a:path w="1178768" h="1661141">
                  <a:moveTo>
                    <a:pt x="0" y="0"/>
                  </a:moveTo>
                  <a:lnTo>
                    <a:pt x="1178768" y="0"/>
                  </a:lnTo>
                  <a:lnTo>
                    <a:pt x="1178768" y="1661141"/>
                  </a:lnTo>
                  <a:lnTo>
                    <a:pt x="0" y="1661141"/>
                  </a:lnTo>
                  <a:close/>
                </a:path>
              </a:pathLst>
            </a:custGeom>
            <a:blipFill>
              <a:blip r:embed="rId4"/>
              <a:stretch>
                <a:fillRect l="-36421" r="-7509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92789" y="5484131"/>
            <a:ext cx="20929753" cy="611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2"/>
              </a:lnSpc>
            </a:pPr>
            <a:r>
              <a:rPr lang="en-US" sz="4001" b="1" spc="-84">
                <a:solidFill>
                  <a:srgbClr val="C1FF7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Gli sport alpini generano valore attraverso un’esperienza integrale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17920" y="7198291"/>
            <a:ext cx="4718979" cy="1466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1947" spc="48">
                <a:solidFill>
                  <a:srgbClr val="737373"/>
                </a:solidFill>
                <a:latin typeface="Poppins Light"/>
                <a:ea typeface="Poppins Light"/>
                <a:cs typeface="Poppins Light"/>
                <a:sym typeface="Poppins Light"/>
              </a:rPr>
              <a:t>Una lezione di resilienza che tempra lo spirito. Ogni discesa costruisce fiducia, trasformando la sfida in una conquista di autonomia e libertà.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5959" y="2130768"/>
            <a:ext cx="6528199" cy="1595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43"/>
              </a:lnSpc>
            </a:pPr>
            <a:r>
              <a:rPr lang="en-US" sz="63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NON SOLO </a:t>
            </a:r>
          </a:p>
          <a:p>
            <a:pPr algn="l">
              <a:lnSpc>
                <a:spcPts val="6143"/>
              </a:lnSpc>
            </a:pPr>
            <a:r>
              <a:rPr lang="en-US" sz="63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UNO SPORT...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AA7BD">
                <a:alpha val="100000"/>
              </a:srgbClr>
            </a:gs>
            <a:gs pos="50000">
              <a:srgbClr val="6ECB88">
                <a:alpha val="100000"/>
              </a:srgbClr>
            </a:gs>
            <a:gs pos="100000">
              <a:srgbClr val="8BC49B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862063"/>
            <a:ext cx="19012359" cy="5166969"/>
            <a:chOff x="0" y="0"/>
            <a:chExt cx="2833290" cy="77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770000"/>
            </a:xfrm>
            <a:custGeom>
              <a:avLst/>
              <a:gdLst/>
              <a:ahLst/>
              <a:cxnLst/>
              <a:rect l="l" t="t" r="r" b="b"/>
              <a:pathLst>
                <a:path w="2833290" h="770000">
                  <a:moveTo>
                    <a:pt x="0" y="0"/>
                  </a:moveTo>
                  <a:lnTo>
                    <a:pt x="2833290" y="0"/>
                  </a:lnTo>
                  <a:lnTo>
                    <a:pt x="2833290" y="770000"/>
                  </a:lnTo>
                  <a:lnTo>
                    <a:pt x="0" y="770000"/>
                  </a:lnTo>
                  <a:close/>
                </a:path>
              </a:pathLst>
            </a:custGeom>
            <a:blipFill>
              <a:blip r:embed="rId2"/>
              <a:stretch>
                <a:fillRect t="-27731" b="-27731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" name="Freeform 4"/>
          <p:cNvSpPr/>
          <p:nvPr/>
        </p:nvSpPr>
        <p:spPr>
          <a:xfrm>
            <a:off x="16689691" y="4171319"/>
            <a:ext cx="4963156" cy="4963156"/>
          </a:xfrm>
          <a:custGeom>
            <a:avLst/>
            <a:gdLst/>
            <a:ahLst/>
            <a:cxnLst/>
            <a:rect l="l" t="t" r="r" b="b"/>
            <a:pathLst>
              <a:path w="4963156" h="4963156">
                <a:moveTo>
                  <a:pt x="0" y="0"/>
                </a:moveTo>
                <a:lnTo>
                  <a:pt x="4963155" y="0"/>
                </a:lnTo>
                <a:lnTo>
                  <a:pt x="4963155" y="4963156"/>
                </a:lnTo>
                <a:lnTo>
                  <a:pt x="0" y="4963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-3599685" y="-999425"/>
            <a:ext cx="4963156" cy="4963156"/>
          </a:xfrm>
          <a:custGeom>
            <a:avLst/>
            <a:gdLst/>
            <a:ahLst/>
            <a:cxnLst/>
            <a:rect l="l" t="t" r="r" b="b"/>
            <a:pathLst>
              <a:path w="4963156" h="4963156">
                <a:moveTo>
                  <a:pt x="0" y="0"/>
                </a:moveTo>
                <a:lnTo>
                  <a:pt x="4963156" y="0"/>
                </a:lnTo>
                <a:lnTo>
                  <a:pt x="4963156" y="4963156"/>
                </a:lnTo>
                <a:lnTo>
                  <a:pt x="0" y="4963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702371" y="589024"/>
            <a:ext cx="5732065" cy="1029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7"/>
              </a:lnSpc>
              <a:spcBef>
                <a:spcPct val="0"/>
              </a:spcBef>
            </a:pPr>
            <a:r>
              <a:rPr lang="en-US" sz="2962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Diffi</a:t>
            </a:r>
            <a:r>
              <a:rPr lang="en-US" sz="2962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coltà Logistiche</a:t>
            </a:r>
          </a:p>
          <a:p>
            <a:pPr algn="l">
              <a:lnSpc>
                <a:spcPts val="4147"/>
              </a:lnSpc>
              <a:spcBef>
                <a:spcPct val="0"/>
              </a:spcBef>
            </a:pPr>
            <a:endParaRPr lang="en-US" sz="2962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56775" y="579499"/>
            <a:ext cx="446980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sz="3000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osti Elevati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02371" y="1131949"/>
            <a:ext cx="573206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 b="1" spc="5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Organizzazione complessa degli impianti di sci nelle regioni del Sud Italia, con barriere geografiche e logistiche</a:t>
            </a:r>
          </a:p>
          <a:p>
            <a:pPr algn="l">
              <a:lnSpc>
                <a:spcPts val="3000"/>
              </a:lnSpc>
            </a:pPr>
            <a:endParaRPr lang="en-US" sz="2000" b="1" spc="5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56775" y="1131949"/>
            <a:ext cx="7602518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 b="1" spc="5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Elevati costi associati agli sport invernali che rendono inaccessible questa attività alle famiglie e alle scuole</a:t>
            </a:r>
          </a:p>
          <a:p>
            <a:pPr algn="l">
              <a:lnSpc>
                <a:spcPts val="3000"/>
              </a:lnSpc>
            </a:pPr>
            <a:endParaRPr lang="en-US" sz="2000" b="1" spc="5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02371" y="2692021"/>
            <a:ext cx="4469803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Barr</a:t>
            </a:r>
            <a:r>
              <a:rPr lang="en-US" sz="3000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iere per Disabili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02371" y="3244471"/>
            <a:ext cx="5533316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 b="1" spc="5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Mancanza di infrastrutture adatte e accessibili per le persone con disabilità</a:t>
            </a:r>
          </a:p>
          <a:p>
            <a:pPr algn="l">
              <a:lnSpc>
                <a:spcPts val="3000"/>
              </a:lnSpc>
            </a:pPr>
            <a:endParaRPr lang="en-US" sz="2000" b="1" spc="5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56775" y="2714223"/>
            <a:ext cx="7222942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3000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Acce</a:t>
            </a:r>
            <a:r>
              <a:rPr lang="en-US" sz="3000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sso Limitato alle Scuole</a:t>
            </a:r>
          </a:p>
          <a:p>
            <a:pPr algn="l">
              <a:lnSpc>
                <a:spcPts val="3360"/>
              </a:lnSpc>
            </a:pPr>
            <a:endParaRPr lang="en-US" sz="3000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360"/>
              </a:lnSpc>
            </a:pPr>
            <a:endParaRPr lang="en-US" sz="3000" b="1">
              <a:solidFill>
                <a:srgbClr val="C1FF7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056775" y="3244471"/>
            <a:ext cx="6918854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 b="1" spc="5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Difficoltà per le scuole di organizzare attività sportive invernali a causa di costi e logistica</a:t>
            </a:r>
          </a:p>
          <a:p>
            <a:pPr algn="l">
              <a:lnSpc>
                <a:spcPts val="3000"/>
              </a:lnSpc>
            </a:pPr>
            <a:endParaRPr lang="en-US" sz="2000" b="1" spc="5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51805" y="4390328"/>
            <a:ext cx="17184390" cy="1035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50"/>
              </a:lnSpc>
            </a:pPr>
            <a:r>
              <a:rPr lang="en-US" sz="5750" b="1" spc="-12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Pronti al salto?  La montagna ti aspetta in città.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6BD">
                <a:alpha val="100000"/>
              </a:srgbClr>
            </a:gs>
            <a:gs pos="50000">
              <a:srgbClr val="6077AB">
                <a:alpha val="100000"/>
              </a:srgbClr>
            </a:gs>
            <a:gs pos="100000">
              <a:srgbClr val="1EB36B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9227278" y="2708134"/>
            <a:ext cx="0" cy="6461099"/>
          </a:xfrm>
          <a:prstGeom prst="line">
            <a:avLst/>
          </a:prstGeom>
          <a:ln w="19050" cap="flat">
            <a:solidFill>
              <a:srgbClr val="E9E3D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3" name="AutoShape 3"/>
          <p:cNvSpPr/>
          <p:nvPr/>
        </p:nvSpPr>
        <p:spPr>
          <a:xfrm flipH="1" flipV="1">
            <a:off x="4780382" y="2708134"/>
            <a:ext cx="0" cy="6461099"/>
          </a:xfrm>
          <a:prstGeom prst="line">
            <a:avLst/>
          </a:prstGeom>
          <a:ln w="19050" cap="flat">
            <a:solidFill>
              <a:srgbClr val="E9E3D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4" name="AutoShape 4"/>
          <p:cNvSpPr/>
          <p:nvPr/>
        </p:nvSpPr>
        <p:spPr>
          <a:xfrm flipH="1" flipV="1">
            <a:off x="13580314" y="2708134"/>
            <a:ext cx="0" cy="6461099"/>
          </a:xfrm>
          <a:prstGeom prst="line">
            <a:avLst/>
          </a:prstGeom>
          <a:ln w="19050" cap="flat">
            <a:solidFill>
              <a:srgbClr val="E9E3D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578" y="4836130"/>
            <a:ext cx="18453401" cy="7089022"/>
          </a:xfrm>
          <a:custGeom>
            <a:avLst/>
            <a:gdLst/>
            <a:ahLst/>
            <a:cxnLst/>
            <a:rect l="l" t="t" r="r" b="b"/>
            <a:pathLst>
              <a:path w="18453400" h="7089022">
                <a:moveTo>
                  <a:pt x="0" y="0"/>
                </a:moveTo>
                <a:lnTo>
                  <a:pt x="18453401" y="0"/>
                </a:lnTo>
                <a:lnTo>
                  <a:pt x="18453401" y="7089022"/>
                </a:lnTo>
                <a:lnTo>
                  <a:pt x="0" y="7089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1" b="-10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3950623" y="5111058"/>
            <a:ext cx="4073307" cy="1445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2"/>
              </a:lnSpc>
            </a:pPr>
            <a:r>
              <a:rPr lang="en-US" sz="2300" spc="57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Riprogettare lo sport come uno spazio che accoglie e valorizza l'autonomia di ogni persona.</a:t>
            </a:r>
          </a:p>
        </p:txBody>
      </p:sp>
      <p:sp>
        <p:nvSpPr>
          <p:cNvPr id="7" name="Freeform 7"/>
          <p:cNvSpPr/>
          <p:nvPr/>
        </p:nvSpPr>
        <p:spPr>
          <a:xfrm>
            <a:off x="-2077770" y="-1831024"/>
            <a:ext cx="4481990" cy="4481990"/>
          </a:xfrm>
          <a:custGeom>
            <a:avLst/>
            <a:gdLst/>
            <a:ahLst/>
            <a:cxnLst/>
            <a:rect l="l" t="t" r="r" b="b"/>
            <a:pathLst>
              <a:path w="4481990" h="4481990">
                <a:moveTo>
                  <a:pt x="0" y="0"/>
                </a:moveTo>
                <a:lnTo>
                  <a:pt x="4481990" y="0"/>
                </a:lnTo>
                <a:lnTo>
                  <a:pt x="4481990" y="4481991"/>
                </a:lnTo>
                <a:lnTo>
                  <a:pt x="0" y="4481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6344198" y="6139646"/>
            <a:ext cx="4481990" cy="4481990"/>
          </a:xfrm>
          <a:custGeom>
            <a:avLst/>
            <a:gdLst/>
            <a:ahLst/>
            <a:cxnLst/>
            <a:rect l="l" t="t" r="r" b="b"/>
            <a:pathLst>
              <a:path w="4481990" h="4481990">
                <a:moveTo>
                  <a:pt x="0" y="0"/>
                </a:moveTo>
                <a:lnTo>
                  <a:pt x="4481991" y="0"/>
                </a:lnTo>
                <a:lnTo>
                  <a:pt x="4481991" y="4481990"/>
                </a:lnTo>
                <a:lnTo>
                  <a:pt x="0" y="4481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4473013" y="-2926344"/>
            <a:ext cx="5009255" cy="5009255"/>
          </a:xfrm>
          <a:custGeom>
            <a:avLst/>
            <a:gdLst/>
            <a:ahLst/>
            <a:cxnLst/>
            <a:rect l="l" t="t" r="r" b="b"/>
            <a:pathLst>
              <a:path w="5009255" h="5009255">
                <a:moveTo>
                  <a:pt x="0" y="0"/>
                </a:moveTo>
                <a:lnTo>
                  <a:pt x="5009255" y="0"/>
                </a:lnTo>
                <a:lnTo>
                  <a:pt x="5009255" y="5009255"/>
                </a:lnTo>
                <a:lnTo>
                  <a:pt x="0" y="5009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488778" y="2760275"/>
            <a:ext cx="1079844" cy="1077562"/>
          </a:xfrm>
          <a:custGeom>
            <a:avLst/>
            <a:gdLst/>
            <a:ahLst/>
            <a:cxnLst/>
            <a:rect l="l" t="t" r="r" b="b"/>
            <a:pathLst>
              <a:path w="1079844" h="1077562">
                <a:moveTo>
                  <a:pt x="0" y="0"/>
                </a:moveTo>
                <a:lnTo>
                  <a:pt x="1079844" y="0"/>
                </a:lnTo>
                <a:lnTo>
                  <a:pt x="1079844" y="1077562"/>
                </a:lnTo>
                <a:lnTo>
                  <a:pt x="0" y="10775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526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4978924" y="2600971"/>
            <a:ext cx="1160737" cy="1450921"/>
          </a:xfrm>
          <a:custGeom>
            <a:avLst/>
            <a:gdLst/>
            <a:ahLst/>
            <a:cxnLst/>
            <a:rect l="l" t="t" r="r" b="b"/>
            <a:pathLst>
              <a:path w="1160737" h="1450921">
                <a:moveTo>
                  <a:pt x="0" y="0"/>
                </a:moveTo>
                <a:lnTo>
                  <a:pt x="1160737" y="0"/>
                </a:lnTo>
                <a:lnTo>
                  <a:pt x="1160737" y="1450921"/>
                </a:lnTo>
                <a:lnTo>
                  <a:pt x="0" y="14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9549962" y="2600971"/>
            <a:ext cx="1119859" cy="1184725"/>
          </a:xfrm>
          <a:custGeom>
            <a:avLst/>
            <a:gdLst/>
            <a:ahLst/>
            <a:cxnLst/>
            <a:rect l="l" t="t" r="r" b="b"/>
            <a:pathLst>
              <a:path w="1119859" h="1184725">
                <a:moveTo>
                  <a:pt x="0" y="0"/>
                </a:moveTo>
                <a:lnTo>
                  <a:pt x="1119859" y="0"/>
                </a:lnTo>
                <a:lnTo>
                  <a:pt x="1119859" y="1184725"/>
                </a:lnTo>
                <a:lnTo>
                  <a:pt x="0" y="1184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1600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3950623" y="2635930"/>
            <a:ext cx="1193880" cy="1201906"/>
          </a:xfrm>
          <a:custGeom>
            <a:avLst/>
            <a:gdLst/>
            <a:ahLst/>
            <a:cxnLst/>
            <a:rect l="l" t="t" r="r" b="b"/>
            <a:pathLst>
              <a:path w="1193880" h="1201906">
                <a:moveTo>
                  <a:pt x="0" y="0"/>
                </a:moveTo>
                <a:lnTo>
                  <a:pt x="1193880" y="0"/>
                </a:lnTo>
                <a:lnTo>
                  <a:pt x="1193880" y="1201907"/>
                </a:lnTo>
                <a:lnTo>
                  <a:pt x="0" y="12019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416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08909" y="5111058"/>
            <a:ext cx="3599998" cy="1665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8"/>
              </a:lnSpc>
            </a:pPr>
            <a:r>
              <a:rPr lang="en-US" sz="2127" spc="53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Milioni di persone tra Puglia e Campania che portano la montagna nel cuore, ma la vivono come un orizzonte lontano.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19330" y="5111058"/>
            <a:ext cx="3726948" cy="133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5"/>
              </a:lnSpc>
            </a:pPr>
            <a:r>
              <a:rPr lang="en-US" sz="2141" spc="53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Colmare il vuoto formativo legato allo sviluppo fisico, all'equilibrio e alla fiducia nei giovani.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70178" y="5111058"/>
            <a:ext cx="3638661" cy="133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8"/>
              </a:lnSpc>
            </a:pPr>
            <a:r>
              <a:rPr lang="en-US" sz="2127" spc="53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Superare il modello dello sci d'élite per trasformarlo in un patrimonio collettivo accessibile.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61195" y="3869552"/>
            <a:ext cx="3685083" cy="91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3300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Valore</a:t>
            </a:r>
          </a:p>
          <a:p>
            <a:pPr algn="l">
              <a:lnSpc>
                <a:spcPts val="3531"/>
              </a:lnSpc>
            </a:pPr>
            <a:r>
              <a:rPr lang="en-US" sz="3300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Educativo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49962" y="3904512"/>
            <a:ext cx="4030352" cy="91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3300" b="1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Sostenibilità Economica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950623" y="3904512"/>
            <a:ext cx="4337377" cy="91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3300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Integrazione Universale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1953" y="3923736"/>
            <a:ext cx="3674579" cy="91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3300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sz="3300" b="1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spetto</a:t>
            </a:r>
          </a:p>
          <a:p>
            <a:pPr algn="l">
              <a:lnSpc>
                <a:spcPts val="3531"/>
              </a:lnSpc>
            </a:pPr>
            <a:r>
              <a:rPr lang="en-US" sz="3300" b="1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Territoriale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8" y="583609"/>
            <a:ext cx="18288000" cy="109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3"/>
              </a:lnSpc>
            </a:pPr>
            <a:r>
              <a:rPr lang="en-US" sz="7299" b="1" spc="-13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Nessun limite. Solo nuove discese.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01705" y="0"/>
            <a:ext cx="7586295" cy="10287000"/>
            <a:chOff x="0" y="0"/>
            <a:chExt cx="199803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98037" cy="2709333"/>
            </a:xfrm>
            <a:custGeom>
              <a:avLst/>
              <a:gdLst/>
              <a:ahLst/>
              <a:cxnLst/>
              <a:rect l="l" t="t" r="r" b="b"/>
              <a:pathLst>
                <a:path w="1998037" h="2709333">
                  <a:moveTo>
                    <a:pt x="0" y="0"/>
                  </a:moveTo>
                  <a:lnTo>
                    <a:pt x="1998037" y="0"/>
                  </a:lnTo>
                  <a:lnTo>
                    <a:pt x="199803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98036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01705" y="-22499"/>
            <a:ext cx="7586295" cy="10287000"/>
            <a:chOff x="0" y="0"/>
            <a:chExt cx="1998036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8037" cy="2709333"/>
            </a:xfrm>
            <a:custGeom>
              <a:avLst/>
              <a:gdLst/>
              <a:ahLst/>
              <a:cxnLst/>
              <a:rect l="l" t="t" r="r" b="b"/>
              <a:pathLst>
                <a:path w="1998037" h="2709333">
                  <a:moveTo>
                    <a:pt x="0" y="0"/>
                  </a:moveTo>
                  <a:lnTo>
                    <a:pt x="1998037" y="0"/>
                  </a:lnTo>
                  <a:lnTo>
                    <a:pt x="199803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6000"/>
                  </a:srgbClr>
                </a:gs>
                <a:gs pos="100000">
                  <a:srgbClr val="94B9FF">
                    <a:alpha val="16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98036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H="1" flipV="1">
            <a:off x="12736746" y="1028700"/>
            <a:ext cx="0" cy="2982116"/>
          </a:xfrm>
          <a:prstGeom prst="line">
            <a:avLst/>
          </a:prstGeom>
          <a:ln w="19050" cap="flat">
            <a:gradFill>
              <a:gsLst>
                <a:gs pos="0">
                  <a:srgbClr val="7ED957">
                    <a:alpha val="100000"/>
                  </a:srgbClr>
                </a:gs>
                <a:gs pos="100000">
                  <a:srgbClr val="007E5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2345822" y="2518771"/>
            <a:ext cx="1482513" cy="941396"/>
          </a:xfrm>
          <a:custGeom>
            <a:avLst/>
            <a:gdLst/>
            <a:ahLst/>
            <a:cxnLst/>
            <a:rect l="l" t="t" r="r" b="b"/>
            <a:pathLst>
              <a:path w="1482513" h="941396">
                <a:moveTo>
                  <a:pt x="0" y="0"/>
                </a:moveTo>
                <a:lnTo>
                  <a:pt x="1482514" y="0"/>
                </a:lnTo>
                <a:lnTo>
                  <a:pt x="1482514" y="941396"/>
                </a:lnTo>
                <a:lnTo>
                  <a:pt x="0" y="941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6224135" y="33399"/>
            <a:ext cx="4965196" cy="10253601"/>
            <a:chOff x="0" y="0"/>
            <a:chExt cx="564137" cy="11649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4137" cy="1164997"/>
            </a:xfrm>
            <a:custGeom>
              <a:avLst/>
              <a:gdLst/>
              <a:ahLst/>
              <a:cxnLst/>
              <a:rect l="l" t="t" r="r" b="b"/>
              <a:pathLst>
                <a:path w="564137" h="1164997">
                  <a:moveTo>
                    <a:pt x="0" y="0"/>
                  </a:moveTo>
                  <a:lnTo>
                    <a:pt x="564137" y="0"/>
                  </a:lnTo>
                  <a:lnTo>
                    <a:pt x="564137" y="1164997"/>
                  </a:lnTo>
                  <a:lnTo>
                    <a:pt x="0" y="1164997"/>
                  </a:lnTo>
                  <a:close/>
                </a:path>
              </a:pathLst>
            </a:custGeom>
            <a:blipFill>
              <a:blip r:embed="rId3"/>
              <a:stretch>
                <a:fillRect l="-102834" t="-1938" r="-134143" b="-707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511516" y="4060981"/>
            <a:ext cx="5477310" cy="4023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3"/>
              </a:lnSpc>
            </a:pPr>
            <a:r>
              <a:rPr lang="en-US" sz="2799" spc="69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Vogliamo diffondere </a:t>
            </a:r>
          </a:p>
          <a:p>
            <a:pPr algn="l">
              <a:lnSpc>
                <a:spcPts val="4003"/>
              </a:lnSpc>
            </a:pPr>
            <a:r>
              <a:rPr lang="en-US" sz="2799" spc="69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la cultura degli sport invernali nel Sud Italia, rendendo l'eccellenza </a:t>
            </a:r>
          </a:p>
          <a:p>
            <a:pPr algn="l">
              <a:lnSpc>
                <a:spcPts val="4003"/>
              </a:lnSpc>
            </a:pPr>
            <a:r>
              <a:rPr lang="en-US" sz="2799" spc="69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della montagna un'esperienza </a:t>
            </a:r>
          </a:p>
          <a:p>
            <a:pPr algn="l">
              <a:lnSpc>
                <a:spcPts val="4003"/>
              </a:lnSpc>
            </a:pPr>
            <a:r>
              <a:rPr lang="en-US" sz="2799" spc="69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quotidiana, inclusiva </a:t>
            </a:r>
          </a:p>
          <a:p>
            <a:pPr algn="l">
              <a:lnSpc>
                <a:spcPts val="4003"/>
              </a:lnSpc>
            </a:pPr>
            <a:r>
              <a:rPr lang="en-US" sz="2799" spc="69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e accessibile a tutti.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765732" y="-460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2727221" y="1000125"/>
            <a:ext cx="4532079" cy="0"/>
          </a:xfrm>
          <a:prstGeom prst="line">
            <a:avLst/>
          </a:prstGeom>
          <a:ln w="19050" cap="flat">
            <a:gradFill>
              <a:gsLst>
                <a:gs pos="0">
                  <a:srgbClr val="7ED957">
                    <a:alpha val="100000"/>
                  </a:srgbClr>
                </a:gs>
                <a:gs pos="100000">
                  <a:srgbClr val="007E5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2736746" y="9248775"/>
            <a:ext cx="4522554" cy="0"/>
          </a:xfrm>
          <a:prstGeom prst="line">
            <a:avLst/>
          </a:prstGeom>
          <a:ln w="19050" cap="flat">
            <a:gradFill>
              <a:gsLst>
                <a:gs pos="0">
                  <a:srgbClr val="7ED957">
                    <a:alpha val="100000"/>
                  </a:srgbClr>
                </a:gs>
                <a:gs pos="100000">
                  <a:srgbClr val="007E5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6" name="AutoShape 16"/>
          <p:cNvSpPr/>
          <p:nvPr/>
        </p:nvSpPr>
        <p:spPr>
          <a:xfrm flipH="1">
            <a:off x="12727221" y="8378012"/>
            <a:ext cx="0" cy="880288"/>
          </a:xfrm>
          <a:prstGeom prst="line">
            <a:avLst/>
          </a:prstGeom>
          <a:ln w="19050" cap="flat">
            <a:gradFill>
              <a:gsLst>
                <a:gs pos="0">
                  <a:srgbClr val="7ED957">
                    <a:alpha val="100000"/>
                  </a:srgbClr>
                </a:gs>
                <a:gs pos="100000">
                  <a:srgbClr val="007E5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7" name="AutoShape 17"/>
          <p:cNvSpPr/>
          <p:nvPr/>
        </p:nvSpPr>
        <p:spPr>
          <a:xfrm flipH="1" flipV="1">
            <a:off x="17268825" y="1028700"/>
            <a:ext cx="0" cy="8229600"/>
          </a:xfrm>
          <a:prstGeom prst="line">
            <a:avLst/>
          </a:prstGeom>
          <a:ln w="19050" cap="flat">
            <a:gradFill>
              <a:gsLst>
                <a:gs pos="0">
                  <a:srgbClr val="7ED957">
                    <a:alpha val="100000"/>
                  </a:srgbClr>
                </a:gs>
                <a:gs pos="100000">
                  <a:srgbClr val="007E5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grpSp>
        <p:nvGrpSpPr>
          <p:cNvPr id="18" name="Group 18"/>
          <p:cNvGrpSpPr/>
          <p:nvPr/>
        </p:nvGrpSpPr>
        <p:grpSpPr>
          <a:xfrm rot="-5398823">
            <a:off x="603109" y="2633480"/>
            <a:ext cx="396756" cy="347161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5398823">
            <a:off x="622630" y="4459485"/>
            <a:ext cx="396756" cy="347161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5398823">
            <a:off x="642151" y="6035873"/>
            <a:ext cx="396756" cy="347161"/>
            <a:chOff x="0" y="0"/>
            <a:chExt cx="812800" cy="7112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5398823">
            <a:off x="661672" y="7514598"/>
            <a:ext cx="396756" cy="347161"/>
            <a:chOff x="0" y="0"/>
            <a:chExt cx="812800" cy="711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47359" y="786685"/>
            <a:ext cx="11864157" cy="100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1"/>
              </a:lnSpc>
            </a:pPr>
            <a:r>
              <a:rPr lang="en-US" sz="7793" b="1" spc="-1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 NOSTRA MISSION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90989" y="2537821"/>
            <a:ext cx="6500628" cy="1343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0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Un format unico: </a:t>
            </a:r>
          </a:p>
          <a:p>
            <a:pPr algn="l">
              <a:lnSpc>
                <a:spcPts val="3564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Impianti urbani </a:t>
            </a:r>
          </a:p>
          <a:p>
            <a:pPr algn="l">
              <a:lnSpc>
                <a:spcPts val="3564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innovativi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90989" y="7372266"/>
            <a:ext cx="4352121" cy="204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Percorsi sportivi dall’avviamento all’agonismo</a:t>
            </a:r>
          </a:p>
          <a:p>
            <a:pPr algn="l">
              <a:lnSpc>
                <a:spcPts val="4122"/>
              </a:lnSpc>
            </a:pPr>
            <a:endParaRPr lang="en-US" sz="309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290989" y="4367954"/>
            <a:ext cx="6077094" cy="152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Programmi educativi </a:t>
            </a:r>
          </a:p>
          <a:p>
            <a:pPr algn="l">
              <a:lnSpc>
                <a:spcPts val="4122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 le scuole</a:t>
            </a:r>
          </a:p>
          <a:p>
            <a:pPr algn="l">
              <a:lnSpc>
                <a:spcPts val="4122"/>
              </a:lnSpc>
            </a:pPr>
            <a:endParaRPr lang="en-US" sz="309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290989" y="5859823"/>
            <a:ext cx="5237668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Inclusione sociale </a:t>
            </a:r>
          </a:p>
          <a:p>
            <a:pPr algn="l">
              <a:lnSpc>
                <a:spcPts val="4122"/>
              </a:lnSpc>
            </a:pPr>
            <a:r>
              <a:rPr lang="en-US" sz="30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 disabilità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851032" y="-425918"/>
            <a:ext cx="15124336" cy="11526499"/>
            <a:chOff x="0" y="0"/>
            <a:chExt cx="1488301" cy="113425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88301" cy="1134258"/>
            </a:xfrm>
            <a:custGeom>
              <a:avLst/>
              <a:gdLst/>
              <a:ahLst/>
              <a:cxnLst/>
              <a:rect l="l" t="t" r="r" b="b"/>
              <a:pathLst>
                <a:path w="1488301" h="1134258">
                  <a:moveTo>
                    <a:pt x="0" y="0"/>
                  </a:moveTo>
                  <a:lnTo>
                    <a:pt x="1488301" y="0"/>
                  </a:lnTo>
                  <a:lnTo>
                    <a:pt x="1488301" y="1134258"/>
                  </a:lnTo>
                  <a:lnTo>
                    <a:pt x="0" y="1134258"/>
                  </a:lnTo>
                  <a:close/>
                </a:path>
              </a:pathLst>
            </a:custGeom>
            <a:blipFill>
              <a:blip r:embed="rId5"/>
              <a:stretch>
                <a:fillRect l="-7262" r="-7262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63532" y="5668989"/>
            <a:ext cx="5268189" cy="5268189"/>
          </a:xfrm>
          <a:custGeom>
            <a:avLst/>
            <a:gdLst/>
            <a:ahLst/>
            <a:cxnLst/>
            <a:rect l="l" t="t" r="r" b="b"/>
            <a:pathLst>
              <a:path w="5268189" h="5268189">
                <a:moveTo>
                  <a:pt x="0" y="0"/>
                </a:moveTo>
                <a:lnTo>
                  <a:pt x="5268189" y="0"/>
                </a:lnTo>
                <a:lnTo>
                  <a:pt x="5268189" y="5268189"/>
                </a:lnTo>
                <a:lnTo>
                  <a:pt x="0" y="5268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5472756" y="0"/>
            <a:ext cx="2815243" cy="10296119"/>
          </a:xfrm>
          <a:custGeom>
            <a:avLst/>
            <a:gdLst/>
            <a:ahLst/>
            <a:cxnLst/>
            <a:rect l="l" t="t" r="r" b="b"/>
            <a:pathLst>
              <a:path w="2815243" h="10296119">
                <a:moveTo>
                  <a:pt x="0" y="0"/>
                </a:moveTo>
                <a:lnTo>
                  <a:pt x="2815243" y="0"/>
                </a:lnTo>
                <a:lnTo>
                  <a:pt x="2815243" y="10296119"/>
                </a:lnTo>
                <a:lnTo>
                  <a:pt x="0" y="102961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75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363307" y="484664"/>
            <a:ext cx="13561857" cy="983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89"/>
              </a:lnSpc>
            </a:pPr>
            <a:r>
              <a:rPr lang="en-US" sz="7093" spc="-177">
                <a:solidFill>
                  <a:srgbClr val="FDFEFE"/>
                </a:solidFill>
                <a:latin typeface="Poppins Bold"/>
                <a:ea typeface="Poppins Bold"/>
                <a:cs typeface="Poppins Bold"/>
                <a:sym typeface="Poppins Bold"/>
              </a:rPr>
              <a:t>IMPATTO SOCIO-ECONOMICO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63307" y="1577005"/>
            <a:ext cx="12768715" cy="1274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7"/>
              </a:lnSpc>
            </a:pPr>
            <a:r>
              <a:rPr lang="en-US" sz="2688" spc="6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Un motore di sviluppo continuo per il territorio: creazione di un ecosistema sportivo e turistico, capace di generare lavoro stabile e valorizzare le imprese locali.</a:t>
            </a:r>
          </a:p>
        </p:txBody>
      </p:sp>
      <p:sp>
        <p:nvSpPr>
          <p:cNvPr id="6" name="Freeform 6"/>
          <p:cNvSpPr/>
          <p:nvPr/>
        </p:nvSpPr>
        <p:spPr>
          <a:xfrm>
            <a:off x="12112907" y="-9119"/>
            <a:ext cx="6175093" cy="10296119"/>
          </a:xfrm>
          <a:custGeom>
            <a:avLst/>
            <a:gdLst/>
            <a:ahLst/>
            <a:cxnLst/>
            <a:rect l="l" t="t" r="r" b="b"/>
            <a:pathLst>
              <a:path w="6175093" h="10296119">
                <a:moveTo>
                  <a:pt x="0" y="0"/>
                </a:moveTo>
                <a:lnTo>
                  <a:pt x="6175093" y="0"/>
                </a:lnTo>
                <a:lnTo>
                  <a:pt x="6175093" y="10296119"/>
                </a:lnTo>
                <a:lnTo>
                  <a:pt x="0" y="102961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67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3540256" y="-175859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>
            <a:off x="1471714" y="3406036"/>
            <a:ext cx="3686743" cy="3550989"/>
            <a:chOff x="0" y="0"/>
            <a:chExt cx="4915657" cy="4734651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596359"/>
              <a:ext cx="4915657" cy="4138292"/>
              <a:chOff x="0" y="0"/>
              <a:chExt cx="1620101" cy="136389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620101" cy="1363897"/>
              </a:xfrm>
              <a:custGeom>
                <a:avLst/>
                <a:gdLst/>
                <a:ahLst/>
                <a:cxnLst/>
                <a:rect l="l" t="t" r="r" b="b"/>
                <a:pathLst>
                  <a:path w="1620101" h="1363897">
                    <a:moveTo>
                      <a:pt x="0" y="0"/>
                    </a:moveTo>
                    <a:lnTo>
                      <a:pt x="1620101" y="0"/>
                    </a:lnTo>
                    <a:lnTo>
                      <a:pt x="1620101" y="1363897"/>
                    </a:lnTo>
                    <a:lnTo>
                      <a:pt x="0" y="1363897"/>
                    </a:lnTo>
                    <a:close/>
                  </a:path>
                </a:pathLst>
              </a:custGeom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57150"/>
                <a:ext cx="1620101" cy="13067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3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162464" y="0"/>
              <a:ext cx="2295365" cy="1393713"/>
            </a:xfrm>
            <a:custGeom>
              <a:avLst/>
              <a:gdLst/>
              <a:ahLst/>
              <a:cxnLst/>
              <a:rect l="l" t="t" r="r" b="b"/>
              <a:pathLst>
                <a:path w="2295365" h="1393713">
                  <a:moveTo>
                    <a:pt x="0" y="0"/>
                  </a:moveTo>
                  <a:lnTo>
                    <a:pt x="2295364" y="0"/>
                  </a:lnTo>
                  <a:lnTo>
                    <a:pt x="2295364" y="1393713"/>
                  </a:lnTo>
                  <a:lnTo>
                    <a:pt x="0" y="1393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4156" y="1484838"/>
              <a:ext cx="4311878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4"/>
                </a:lnSpc>
              </a:pPr>
              <a:r>
                <a:rPr lang="en-US" sz="2499">
                  <a:solidFill>
                    <a:srgbClr val="C1FF72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Sv</a:t>
              </a:r>
              <a:r>
                <a:rPr lang="en-US" sz="2499" b="1">
                  <a:solidFill>
                    <a:srgbClr val="C1FF72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iluppo sportivo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05875" y="5010792"/>
            <a:ext cx="3409989" cy="190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429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Promozione degli sport invernali in aree dove la pratica è quasi assente.</a:t>
            </a:r>
          </a:p>
          <a:p>
            <a:pPr algn="l">
              <a:lnSpc>
                <a:spcPts val="1200"/>
              </a:lnSpc>
            </a:pPr>
            <a:endParaRPr lang="en-US" sz="1429">
              <a:solidFill>
                <a:srgbClr val="253C6E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algn="l">
              <a:lnSpc>
                <a:spcPts val="1686"/>
              </a:lnSpc>
            </a:pPr>
            <a:r>
              <a:rPr lang="en-US" sz="1429" spc="35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Benefici:</a:t>
            </a:r>
          </a:p>
          <a:p>
            <a:pPr algn="l">
              <a:lnSpc>
                <a:spcPts val="714"/>
              </a:lnSpc>
            </a:pPr>
            <a:endParaRPr lang="en-US" sz="1429" spc="35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308574" lvl="1" indent="-154287" algn="l">
              <a:lnSpc>
                <a:spcPts val="2015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diffusione dello sci</a:t>
            </a:r>
          </a:p>
          <a:p>
            <a:pPr marL="308574" lvl="1" indent="-154287" algn="l">
              <a:lnSpc>
                <a:spcPts val="2015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formazione sportiva giovanile</a:t>
            </a:r>
          </a:p>
          <a:p>
            <a:pPr marL="308574" lvl="1" indent="-154287" algn="l">
              <a:lnSpc>
                <a:spcPts val="2015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di sci club locali</a:t>
            </a:r>
          </a:p>
          <a:p>
            <a:pPr algn="l">
              <a:lnSpc>
                <a:spcPts val="1900"/>
              </a:lnSpc>
            </a:pPr>
            <a:endParaRPr lang="en-US" sz="1429" spc="35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985764" y="3853306"/>
            <a:ext cx="3686743" cy="3103719"/>
            <a:chOff x="0" y="0"/>
            <a:chExt cx="1620101" cy="13638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20101" cy="1363897"/>
            </a:xfrm>
            <a:custGeom>
              <a:avLst/>
              <a:gdLst/>
              <a:ahLst/>
              <a:cxnLst/>
              <a:rect l="l" t="t" r="r" b="b"/>
              <a:pathLst>
                <a:path w="1620101" h="1363897">
                  <a:moveTo>
                    <a:pt x="0" y="0"/>
                  </a:moveTo>
                  <a:lnTo>
                    <a:pt x="1620101" y="0"/>
                  </a:lnTo>
                  <a:lnTo>
                    <a:pt x="1620101" y="1363897"/>
                  </a:lnTo>
                  <a:lnTo>
                    <a:pt x="0" y="1363897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57150"/>
              <a:ext cx="1620101" cy="1306747"/>
            </a:xfrm>
            <a:prstGeom prst="rect">
              <a:avLst/>
            </a:prstGeom>
          </p:spPr>
          <p:txBody>
            <a:bodyPr lIns="29282" tIns="29282" rIns="29282" bIns="29282" rtlCol="0" anchor="ctr"/>
            <a:lstStyle/>
            <a:p>
              <a:pPr algn="ctr">
                <a:lnSpc>
                  <a:spcPts val="183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5923592" y="2968993"/>
            <a:ext cx="1642286" cy="1572103"/>
          </a:xfrm>
          <a:custGeom>
            <a:avLst/>
            <a:gdLst/>
            <a:ahLst/>
            <a:cxnLst/>
            <a:rect l="l" t="t" r="r" b="b"/>
            <a:pathLst>
              <a:path w="1642286" h="1572103">
                <a:moveTo>
                  <a:pt x="0" y="0"/>
                </a:moveTo>
                <a:lnTo>
                  <a:pt x="1642285" y="0"/>
                </a:lnTo>
                <a:lnTo>
                  <a:pt x="1642285" y="1572103"/>
                </a:lnTo>
                <a:lnTo>
                  <a:pt x="0" y="15721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6192416" y="4512521"/>
            <a:ext cx="3274649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Impa</a:t>
            </a:r>
            <a:r>
              <a:rPr lang="en-US" sz="249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tto educativo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50204" y="5004646"/>
            <a:ext cx="3460960" cy="1776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1"/>
              </a:lnSpc>
            </a:pPr>
            <a:r>
              <a:rPr lang="en-US" sz="1429" spc="35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Coinvolgimento diretto delle scuole.</a:t>
            </a:r>
          </a:p>
          <a:p>
            <a:pPr algn="l">
              <a:lnSpc>
                <a:spcPts val="1901"/>
              </a:lnSpc>
            </a:pPr>
            <a:r>
              <a:rPr lang="en-US" sz="1429" spc="35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Bacino potenziale: oltre 400.000 studenti</a:t>
            </a:r>
          </a:p>
          <a:p>
            <a:pPr algn="l">
              <a:lnSpc>
                <a:spcPts val="857"/>
              </a:lnSpc>
            </a:pPr>
            <a:endParaRPr lang="en-US" sz="1429" spc="35">
              <a:solidFill>
                <a:srgbClr val="253C6E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algn="l">
              <a:lnSpc>
                <a:spcPts val="1901"/>
              </a:lnSpc>
            </a:pPr>
            <a:r>
              <a:rPr lang="en-US" sz="1429" spc="35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Benefici:</a:t>
            </a:r>
          </a:p>
          <a:p>
            <a:pPr marL="308632" lvl="1" indent="-154316" algn="l">
              <a:lnSpc>
                <a:spcPts val="1901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educazione motoria</a:t>
            </a:r>
          </a:p>
          <a:p>
            <a:pPr marL="308632" lvl="1" indent="-154316" algn="l">
              <a:lnSpc>
                <a:spcPts val="1901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benessere psicofisico</a:t>
            </a:r>
          </a:p>
          <a:p>
            <a:pPr marL="308632" lvl="1" indent="-154316" algn="l">
              <a:lnSpc>
                <a:spcPts val="1901"/>
              </a:lnSpc>
              <a:buFont typeface="Arial"/>
              <a:buChar char="•"/>
            </a:pPr>
            <a:r>
              <a:rPr lang="en-US" sz="1429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coordinativo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434507" y="3837554"/>
            <a:ext cx="3457170" cy="3117265"/>
            <a:chOff x="0" y="0"/>
            <a:chExt cx="1562433" cy="140881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62433" cy="1408816"/>
            </a:xfrm>
            <a:custGeom>
              <a:avLst/>
              <a:gdLst/>
              <a:ahLst/>
              <a:cxnLst/>
              <a:rect l="l" t="t" r="r" b="b"/>
              <a:pathLst>
                <a:path w="1562433" h="1408816">
                  <a:moveTo>
                    <a:pt x="0" y="0"/>
                  </a:moveTo>
                  <a:lnTo>
                    <a:pt x="1562433" y="0"/>
                  </a:lnTo>
                  <a:lnTo>
                    <a:pt x="1562433" y="1408816"/>
                  </a:lnTo>
                  <a:lnTo>
                    <a:pt x="0" y="1408816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57150"/>
              <a:ext cx="1562433" cy="1351666"/>
            </a:xfrm>
            <a:prstGeom prst="rect">
              <a:avLst/>
            </a:prstGeom>
          </p:spPr>
          <p:txBody>
            <a:bodyPr lIns="28472" tIns="28472" rIns="28472" bIns="28472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0621265" y="3245722"/>
            <a:ext cx="1243464" cy="1132074"/>
          </a:xfrm>
          <a:custGeom>
            <a:avLst/>
            <a:gdLst/>
            <a:ahLst/>
            <a:cxnLst/>
            <a:rect l="l" t="t" r="r" b="b"/>
            <a:pathLst>
              <a:path w="1243464" h="1132074">
                <a:moveTo>
                  <a:pt x="0" y="0"/>
                </a:moveTo>
                <a:lnTo>
                  <a:pt x="1243464" y="0"/>
                </a:lnTo>
                <a:lnTo>
                  <a:pt x="1243464" y="1132075"/>
                </a:lnTo>
                <a:lnTo>
                  <a:pt x="0" y="1132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39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10649022" y="4477745"/>
            <a:ext cx="3242655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inc</a:t>
            </a:r>
            <a:r>
              <a:rPr lang="en-US" sz="249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lusione sociale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63107" y="5020317"/>
            <a:ext cx="2619535" cy="160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389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Accesso allo sport per:</a:t>
            </a:r>
          </a:p>
          <a:p>
            <a:pPr marL="300039" lvl="1" indent="-150019" algn="l">
              <a:lnSpc>
                <a:spcPts val="2376"/>
              </a:lnSpc>
              <a:buFont typeface="Arial"/>
              <a:buChar char="•"/>
            </a:pPr>
            <a:r>
              <a:rPr lang="en-US" sz="138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famiglie</a:t>
            </a:r>
          </a:p>
          <a:p>
            <a:pPr marL="300039" lvl="1" indent="-150019" algn="l">
              <a:lnSpc>
                <a:spcPts val="1848"/>
              </a:lnSpc>
              <a:buFont typeface="Arial"/>
              <a:buChar char="•"/>
            </a:pPr>
            <a:r>
              <a:rPr lang="en-US" sz="138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scuole</a:t>
            </a:r>
          </a:p>
          <a:p>
            <a:pPr marL="300039" lvl="1" indent="-150019" algn="l">
              <a:lnSpc>
                <a:spcPts val="1848"/>
              </a:lnSpc>
              <a:buFont typeface="Arial"/>
              <a:buChar char="•"/>
            </a:pPr>
            <a:r>
              <a:rPr lang="en-US" sz="138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persone con disabilità</a:t>
            </a:r>
          </a:p>
          <a:p>
            <a:pPr algn="l">
              <a:lnSpc>
                <a:spcPts val="1361"/>
              </a:lnSpc>
            </a:pPr>
            <a:endParaRPr lang="en-US" sz="1389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1848"/>
              </a:lnSpc>
            </a:pPr>
            <a:r>
              <a:rPr lang="en-US" sz="1389" spc="34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Promozione dello sport accessibile.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461414" y="7509475"/>
            <a:ext cx="11208084" cy="1953793"/>
            <a:chOff x="0" y="0"/>
            <a:chExt cx="5065380" cy="88299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065380" cy="882997"/>
            </a:xfrm>
            <a:custGeom>
              <a:avLst/>
              <a:gdLst/>
              <a:ahLst/>
              <a:cxnLst/>
              <a:rect l="l" t="t" r="r" b="b"/>
              <a:pathLst>
                <a:path w="5065380" h="882997">
                  <a:moveTo>
                    <a:pt x="0" y="0"/>
                  </a:moveTo>
                  <a:lnTo>
                    <a:pt x="5065380" y="0"/>
                  </a:lnTo>
                  <a:lnTo>
                    <a:pt x="5065380" y="882997"/>
                  </a:lnTo>
                  <a:lnTo>
                    <a:pt x="0" y="882997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7150"/>
              <a:ext cx="5065380" cy="825847"/>
            </a:xfrm>
            <a:prstGeom prst="rect">
              <a:avLst/>
            </a:prstGeom>
          </p:spPr>
          <p:txBody>
            <a:bodyPr lIns="28472" tIns="28472" rIns="28472" bIns="28472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705875" y="7178512"/>
            <a:ext cx="1791601" cy="1956764"/>
          </a:xfrm>
          <a:custGeom>
            <a:avLst/>
            <a:gdLst/>
            <a:ahLst/>
            <a:cxnLst/>
            <a:rect l="l" t="t" r="r" b="b"/>
            <a:pathLst>
              <a:path w="1791601" h="1956764">
                <a:moveTo>
                  <a:pt x="0" y="0"/>
                </a:moveTo>
                <a:lnTo>
                  <a:pt x="1791601" y="0"/>
                </a:lnTo>
                <a:lnTo>
                  <a:pt x="1791601" y="1956764"/>
                </a:lnTo>
                <a:lnTo>
                  <a:pt x="0" y="19567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1" name="TextBox 31"/>
          <p:cNvSpPr txBox="1"/>
          <p:nvPr/>
        </p:nvSpPr>
        <p:spPr>
          <a:xfrm>
            <a:off x="3415591" y="7882312"/>
            <a:ext cx="243141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Economia</a:t>
            </a:r>
            <a:r>
              <a:rPr lang="en-US" sz="249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 locale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599109" y="7851676"/>
            <a:ext cx="3689814" cy="121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489" spc="37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Ogni impianto genera:</a:t>
            </a:r>
          </a:p>
          <a:p>
            <a:pPr algn="l">
              <a:lnSpc>
                <a:spcPts val="1072"/>
              </a:lnSpc>
            </a:pPr>
            <a:endParaRPr lang="en-US" sz="1489" spc="37">
              <a:solidFill>
                <a:srgbClr val="FFFFFF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321685" lvl="1" indent="-160843" algn="l">
              <a:lnSpc>
                <a:spcPts val="2309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occupazione diretta</a:t>
            </a:r>
          </a:p>
          <a:p>
            <a:pPr marL="321685" lvl="1" indent="-160843" algn="l">
              <a:lnSpc>
                <a:spcPts val="2309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turismo sportivo</a:t>
            </a:r>
          </a:p>
          <a:p>
            <a:pPr marL="321685" lvl="1" indent="-160843" algn="l">
              <a:lnSpc>
                <a:spcPts val="2309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eventi e attività ricreative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288923" y="7777537"/>
            <a:ext cx="3380575" cy="144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2"/>
              </a:lnSpc>
            </a:pPr>
            <a:r>
              <a:rPr lang="en-US" sz="1489" spc="37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Figure coinvolte:</a:t>
            </a:r>
          </a:p>
          <a:p>
            <a:pPr algn="l">
              <a:lnSpc>
                <a:spcPts val="864"/>
              </a:lnSpc>
            </a:pPr>
            <a:endParaRPr lang="en-US" sz="1489" spc="37">
              <a:solidFill>
                <a:srgbClr val="FFFFFF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  <a:p>
            <a:pPr marL="321685" lvl="1" indent="-160843" algn="l">
              <a:lnSpc>
                <a:spcPts val="1981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istruttori</a:t>
            </a:r>
          </a:p>
          <a:p>
            <a:pPr marL="321685" lvl="1" indent="-160843" algn="l">
              <a:lnSpc>
                <a:spcPts val="1981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tecnici</a:t>
            </a:r>
          </a:p>
          <a:p>
            <a:pPr marL="321685" lvl="1" indent="-160843" algn="l">
              <a:lnSpc>
                <a:spcPts val="1981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personale gestionale</a:t>
            </a:r>
          </a:p>
          <a:p>
            <a:pPr marL="321685" lvl="1" indent="-160843" algn="l">
              <a:lnSpc>
                <a:spcPts val="1981"/>
              </a:lnSpc>
              <a:buFont typeface="Arial"/>
              <a:buChar char="•"/>
            </a:pPr>
            <a:r>
              <a:rPr lang="en-US" sz="1489" spc="37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fornitori locali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B6DC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7831" y="7536082"/>
            <a:ext cx="382566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FDFEFE"/>
                </a:solidFill>
                <a:latin typeface="Poppins Bold"/>
                <a:ea typeface="Poppins Bold"/>
                <a:cs typeface="Poppins Bold"/>
                <a:sym typeface="Poppins Bold"/>
              </a:rPr>
              <a:t>Bambini (3 anni+)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776226" y="0"/>
            <a:ext cx="9511774" cy="10287000"/>
            <a:chOff x="0" y="0"/>
            <a:chExt cx="250515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05159" cy="2709333"/>
            </a:xfrm>
            <a:custGeom>
              <a:avLst/>
              <a:gdLst/>
              <a:ahLst/>
              <a:cxnLst/>
              <a:rect l="l" t="t" r="r" b="b"/>
              <a:pathLst>
                <a:path w="2505159" h="2709333">
                  <a:moveTo>
                    <a:pt x="0" y="0"/>
                  </a:moveTo>
                  <a:lnTo>
                    <a:pt x="2505159" y="0"/>
                  </a:lnTo>
                  <a:lnTo>
                    <a:pt x="25051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2505159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2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76226" y="2752025"/>
            <a:ext cx="9511774" cy="4317298"/>
            <a:chOff x="0" y="0"/>
            <a:chExt cx="2505159" cy="11370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5159" cy="1137066"/>
            </a:xfrm>
            <a:custGeom>
              <a:avLst/>
              <a:gdLst/>
              <a:ahLst/>
              <a:cxnLst/>
              <a:rect l="l" t="t" r="r" b="b"/>
              <a:pathLst>
                <a:path w="2505159" h="1137066">
                  <a:moveTo>
                    <a:pt x="0" y="0"/>
                  </a:moveTo>
                  <a:lnTo>
                    <a:pt x="2505159" y="0"/>
                  </a:lnTo>
                  <a:lnTo>
                    <a:pt x="2505159" y="1137066"/>
                  </a:lnTo>
                  <a:lnTo>
                    <a:pt x="0" y="1137066"/>
                  </a:lnTo>
                  <a:close/>
                </a:path>
              </a:pathLst>
            </a:custGeom>
            <a:gradFill rotWithShape="1">
              <a:gsLst>
                <a:gs pos="0">
                  <a:srgbClr val="7AB6DC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2505159" cy="11275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21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258171" y="2449217"/>
            <a:ext cx="5388566" cy="5388566"/>
          </a:xfrm>
          <a:custGeom>
            <a:avLst/>
            <a:gdLst/>
            <a:ahLst/>
            <a:cxnLst/>
            <a:rect l="l" t="t" r="r" b="b"/>
            <a:pathLst>
              <a:path w="5388566" h="5388566">
                <a:moveTo>
                  <a:pt x="0" y="0"/>
                </a:moveTo>
                <a:lnTo>
                  <a:pt x="5388567" y="0"/>
                </a:lnTo>
                <a:lnTo>
                  <a:pt x="5388567" y="5388566"/>
                </a:lnTo>
                <a:lnTo>
                  <a:pt x="0" y="5388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-166013" y="2732767"/>
            <a:ext cx="8942238" cy="4317298"/>
            <a:chOff x="0" y="0"/>
            <a:chExt cx="2355157" cy="11370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5157" cy="1137066"/>
            </a:xfrm>
            <a:custGeom>
              <a:avLst/>
              <a:gdLst/>
              <a:ahLst/>
              <a:cxnLst/>
              <a:rect l="l" t="t" r="r" b="b"/>
              <a:pathLst>
                <a:path w="2355157" h="1137066">
                  <a:moveTo>
                    <a:pt x="0" y="0"/>
                  </a:moveTo>
                  <a:lnTo>
                    <a:pt x="2355157" y="0"/>
                  </a:lnTo>
                  <a:lnTo>
                    <a:pt x="2355157" y="1137066"/>
                  </a:lnTo>
                  <a:lnTo>
                    <a:pt x="0" y="1137066"/>
                  </a:lnTo>
                  <a:close/>
                </a:path>
              </a:pathLst>
            </a:custGeom>
            <a:solidFill>
              <a:srgbClr val="146B94">
                <a:alpha val="17647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2355157" cy="11275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21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2240" y="2752025"/>
            <a:ext cx="3333270" cy="4291941"/>
            <a:chOff x="0" y="0"/>
            <a:chExt cx="33505623" cy="4314205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505623" cy="43142058"/>
            </a:xfrm>
            <a:custGeom>
              <a:avLst/>
              <a:gdLst/>
              <a:ahLst/>
              <a:cxnLst/>
              <a:rect l="l" t="t" r="r" b="b"/>
              <a:pathLst>
                <a:path w="33505622" h="43142058">
                  <a:moveTo>
                    <a:pt x="0" y="0"/>
                  </a:moveTo>
                  <a:lnTo>
                    <a:pt x="33505623" y="0"/>
                  </a:lnTo>
                  <a:lnTo>
                    <a:pt x="33505623" y="43142058"/>
                  </a:lnTo>
                  <a:lnTo>
                    <a:pt x="0" y="43142058"/>
                  </a:lnTo>
                  <a:close/>
                </a:path>
              </a:pathLst>
            </a:custGeom>
            <a:blipFill>
              <a:blip r:embed="rId3"/>
              <a:stretch>
                <a:fillRect l="-72867" t="-3395" r="-46630" b="-10179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71924" y="2732767"/>
            <a:ext cx="3704302" cy="4317298"/>
            <a:chOff x="0" y="0"/>
            <a:chExt cx="37653413" cy="438843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653413" cy="43884385"/>
            </a:xfrm>
            <a:custGeom>
              <a:avLst/>
              <a:gdLst/>
              <a:ahLst/>
              <a:cxnLst/>
              <a:rect l="l" t="t" r="r" b="b"/>
              <a:pathLst>
                <a:path w="37653413" h="43884385">
                  <a:moveTo>
                    <a:pt x="0" y="0"/>
                  </a:moveTo>
                  <a:lnTo>
                    <a:pt x="37653413" y="0"/>
                  </a:lnTo>
                  <a:lnTo>
                    <a:pt x="37653413" y="43884385"/>
                  </a:lnTo>
                  <a:lnTo>
                    <a:pt x="0" y="43884385"/>
                  </a:lnTo>
                  <a:close/>
                </a:path>
              </a:pathLst>
            </a:custGeom>
            <a:blipFill>
              <a:blip r:embed="rId4"/>
              <a:stretch>
                <a:fillRect l="-36523" t="-1921" r="-78998" b="-21281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09088" y="2765668"/>
            <a:ext cx="3327412" cy="4284397"/>
            <a:chOff x="0" y="0"/>
            <a:chExt cx="33505623" cy="431420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505623" cy="43142058"/>
            </a:xfrm>
            <a:custGeom>
              <a:avLst/>
              <a:gdLst/>
              <a:ahLst/>
              <a:cxnLst/>
              <a:rect l="l" t="t" r="r" b="b"/>
              <a:pathLst>
                <a:path w="33505622" h="43142058">
                  <a:moveTo>
                    <a:pt x="0" y="0"/>
                  </a:moveTo>
                  <a:lnTo>
                    <a:pt x="33505623" y="0"/>
                  </a:lnTo>
                  <a:lnTo>
                    <a:pt x="33505623" y="43142058"/>
                  </a:lnTo>
                  <a:lnTo>
                    <a:pt x="0" y="43142058"/>
                  </a:lnTo>
                  <a:close/>
                </a:path>
              </a:pathLst>
            </a:custGeom>
            <a:blipFill>
              <a:blip r:embed="rId5"/>
              <a:stretch>
                <a:fillRect l="-45882" t="-27183" r="-12121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72849" y="2747829"/>
            <a:ext cx="3434864" cy="4296137"/>
            <a:chOff x="0" y="0"/>
            <a:chExt cx="35259290" cy="441003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5259290" cy="44100366"/>
            </a:xfrm>
            <a:custGeom>
              <a:avLst/>
              <a:gdLst/>
              <a:ahLst/>
              <a:cxnLst/>
              <a:rect l="l" t="t" r="r" b="b"/>
              <a:pathLst>
                <a:path w="35259290" h="44100366">
                  <a:moveTo>
                    <a:pt x="0" y="0"/>
                  </a:moveTo>
                  <a:lnTo>
                    <a:pt x="35259290" y="0"/>
                  </a:lnTo>
                  <a:lnTo>
                    <a:pt x="35259290" y="44100366"/>
                  </a:lnTo>
                  <a:lnTo>
                    <a:pt x="0" y="44100366"/>
                  </a:lnTo>
                  <a:close/>
                </a:path>
              </a:pathLst>
            </a:custGeom>
            <a:blipFill>
              <a:blip r:embed="rId6"/>
              <a:stretch>
                <a:fillRect l="-43864" r="-43864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-1611755" y="2539539"/>
            <a:ext cx="2796258" cy="5075624"/>
          </a:xfrm>
          <a:custGeom>
            <a:avLst/>
            <a:gdLst/>
            <a:ahLst/>
            <a:cxnLst/>
            <a:rect l="l" t="t" r="r" b="b"/>
            <a:pathLst>
              <a:path w="2796258" h="5075624">
                <a:moveTo>
                  <a:pt x="0" y="0"/>
                </a:moveTo>
                <a:lnTo>
                  <a:pt x="2796258" y="0"/>
                </a:lnTo>
                <a:lnTo>
                  <a:pt x="2796258" y="5075624"/>
                </a:lnTo>
                <a:lnTo>
                  <a:pt x="0" y="50756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7244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11657268" y="2742500"/>
            <a:ext cx="6516964" cy="4326823"/>
          </a:xfrm>
          <a:custGeom>
            <a:avLst/>
            <a:gdLst/>
            <a:ahLst/>
            <a:cxnLst/>
            <a:rect l="l" t="t" r="r" b="b"/>
            <a:pathLst>
              <a:path w="6516964" h="4326823">
                <a:moveTo>
                  <a:pt x="0" y="0"/>
                </a:moveTo>
                <a:lnTo>
                  <a:pt x="6516964" y="0"/>
                </a:lnTo>
                <a:lnTo>
                  <a:pt x="6516964" y="4326823"/>
                </a:lnTo>
                <a:lnTo>
                  <a:pt x="0" y="43268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34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-1386530" y="7544079"/>
            <a:ext cx="5388566" cy="5388566"/>
          </a:xfrm>
          <a:custGeom>
            <a:avLst/>
            <a:gdLst/>
            <a:ahLst/>
            <a:cxnLst/>
            <a:rect l="l" t="t" r="r" b="b"/>
            <a:pathLst>
              <a:path w="5388566" h="5388566">
                <a:moveTo>
                  <a:pt x="0" y="0"/>
                </a:moveTo>
                <a:lnTo>
                  <a:pt x="5388567" y="0"/>
                </a:lnTo>
                <a:lnTo>
                  <a:pt x="5388567" y="5388567"/>
                </a:lnTo>
                <a:lnTo>
                  <a:pt x="0" y="5388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4" name="Group 24"/>
          <p:cNvGrpSpPr/>
          <p:nvPr/>
        </p:nvGrpSpPr>
        <p:grpSpPr>
          <a:xfrm>
            <a:off x="9187462" y="2076533"/>
            <a:ext cx="3327412" cy="4284397"/>
            <a:chOff x="0" y="0"/>
            <a:chExt cx="33505623" cy="431420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3505623" cy="43142058"/>
            </a:xfrm>
            <a:custGeom>
              <a:avLst/>
              <a:gdLst/>
              <a:ahLst/>
              <a:cxnLst/>
              <a:rect l="l" t="t" r="r" b="b"/>
              <a:pathLst>
                <a:path w="33505622" h="43142058">
                  <a:moveTo>
                    <a:pt x="0" y="0"/>
                  </a:moveTo>
                  <a:lnTo>
                    <a:pt x="33505623" y="0"/>
                  </a:lnTo>
                  <a:lnTo>
                    <a:pt x="33505623" y="43142058"/>
                  </a:lnTo>
                  <a:lnTo>
                    <a:pt x="0" y="43142058"/>
                  </a:lnTo>
                  <a:close/>
                </a:path>
              </a:pathLst>
            </a:custGeom>
            <a:blipFill>
              <a:blip r:embed="rId9"/>
              <a:stretch>
                <a:fillRect l="-42220" t="-11287" r="-15784" b="-1589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284786" y="2709563"/>
            <a:ext cx="4902676" cy="4864620"/>
            <a:chOff x="0" y="0"/>
            <a:chExt cx="56423080" cy="559851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6423080" cy="55985104"/>
            </a:xfrm>
            <a:custGeom>
              <a:avLst/>
              <a:gdLst/>
              <a:ahLst/>
              <a:cxnLst/>
              <a:rect l="l" t="t" r="r" b="b"/>
              <a:pathLst>
                <a:path w="56423080" h="55985104">
                  <a:moveTo>
                    <a:pt x="0" y="0"/>
                  </a:moveTo>
                  <a:lnTo>
                    <a:pt x="56423080" y="0"/>
                  </a:lnTo>
                  <a:lnTo>
                    <a:pt x="56423080" y="55985104"/>
                  </a:lnTo>
                  <a:lnTo>
                    <a:pt x="0" y="55985104"/>
                  </a:lnTo>
                  <a:close/>
                </a:path>
              </a:pathLst>
            </a:custGeom>
            <a:blipFill>
              <a:blip r:embed="rId10"/>
              <a:stretch>
                <a:fillRect l="-18102" t="-7059" r="-57035" b="-10539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144000" y="716091"/>
            <a:ext cx="8983243" cy="61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36"/>
              </a:lnSpc>
            </a:pPr>
            <a:r>
              <a:rPr lang="en-US" sz="2049" b="1" spc="51">
                <a:gradFill>
                  <a:gsLst>
                    <a:gs pos="0">
                      <a:srgbClr val="7AB6DC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IL NOSTRO FORMAT È PROGETTATO PER OFFRIRE OPPORTUNITÀ SPORTIVE E SOCIALI A UN TARGET DIVERSIFICATO.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86350" y="7507507"/>
            <a:ext cx="328182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DFEFE"/>
                </a:solidFill>
                <a:latin typeface="Poppins Bold"/>
                <a:ea typeface="Poppins Bold"/>
                <a:cs typeface="Poppins Bold"/>
                <a:sym typeface="Poppins Bold"/>
              </a:rPr>
              <a:t>Famiglie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327300" y="7536082"/>
            <a:ext cx="318638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Scuole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72849" y="7477404"/>
            <a:ext cx="4686542" cy="52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6"/>
              </a:lnSpc>
            </a:pPr>
            <a:r>
              <a:rPr lang="en-US" sz="3004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Persone con Disabilità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31334" y="390592"/>
            <a:ext cx="8115300" cy="1352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50"/>
              </a:lnSpc>
            </a:pPr>
            <a:r>
              <a:rPr lang="en-US" sz="7893" b="1" spc="-1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TUTTI IN PISTA!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47831" y="8043788"/>
            <a:ext cx="3825667" cy="784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Prima introduzione </a:t>
            </a:r>
          </a:p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allo sport invernale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050344" y="8119988"/>
            <a:ext cx="3825667" cy="97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Accesso a attività sportive di qualità </a:t>
            </a:r>
          </a:p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per tutte le età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04757" y="8119988"/>
            <a:ext cx="3825667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Programmi didattici e attività extracurricolari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172849" y="8119988"/>
            <a:ext cx="3825667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Inclusione e accesso </a:t>
            </a:r>
          </a:p>
          <a:p>
            <a:pPr algn="l">
              <a:lnSpc>
                <a:spcPts val="2621"/>
              </a:lnSpc>
            </a:pPr>
            <a:r>
              <a:rPr lang="en-US" sz="2299" spc="57">
                <a:solidFill>
                  <a:srgbClr val="151D2F"/>
                </a:solidFill>
                <a:latin typeface="Poppins Light"/>
                <a:ea typeface="Poppins Light"/>
                <a:cs typeface="Poppins Light"/>
                <a:sym typeface="Poppins Light"/>
              </a:rPr>
              <a:t>a strutture adatte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72162" y="1695041"/>
            <a:ext cx="16066604" cy="245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0"/>
              </a:lnSpc>
            </a:pPr>
            <a:r>
              <a:rPr lang="en-US" sz="4693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Dove</a:t>
            </a:r>
            <a:r>
              <a:rPr lang="en-US" sz="469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 nasce l’inclusione, cresce lo sport... </a:t>
            </a:r>
          </a:p>
          <a:p>
            <a:pPr algn="l">
              <a:lnSpc>
                <a:spcPts val="6570"/>
              </a:lnSpc>
            </a:pPr>
            <a:endParaRPr lang="en-US" sz="4693" b="1">
              <a:solidFill>
                <a:srgbClr val="253C6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6570"/>
              </a:lnSpc>
            </a:pPr>
            <a:endParaRPr lang="en-US" sz="4693" b="1">
              <a:solidFill>
                <a:srgbClr val="253C6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6BD">
                <a:alpha val="100000"/>
              </a:srgbClr>
            </a:gs>
            <a:gs pos="50000">
              <a:srgbClr val="6077AB">
                <a:alpha val="100000"/>
              </a:srgbClr>
            </a:gs>
            <a:gs pos="100000">
              <a:srgbClr val="00D14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86952" y="6049947"/>
            <a:ext cx="24973762" cy="5993934"/>
            <a:chOff x="0" y="0"/>
            <a:chExt cx="2833290" cy="6800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680016"/>
            </a:xfrm>
            <a:custGeom>
              <a:avLst/>
              <a:gdLst/>
              <a:ahLst/>
              <a:cxnLst/>
              <a:rect l="l" t="t" r="r" b="b"/>
              <a:pathLst>
                <a:path w="2833290" h="680016">
                  <a:moveTo>
                    <a:pt x="0" y="0"/>
                  </a:moveTo>
                  <a:lnTo>
                    <a:pt x="2833290" y="0"/>
                  </a:lnTo>
                  <a:lnTo>
                    <a:pt x="2833290" y="680016"/>
                  </a:lnTo>
                  <a:lnTo>
                    <a:pt x="0" y="680016"/>
                  </a:lnTo>
                  <a:close/>
                </a:path>
              </a:pathLst>
            </a:custGeom>
            <a:blipFill>
              <a:blip r:embed="rId2"/>
              <a:stretch>
                <a:fillRect t="-92575" b="-4150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4186952" y="1278329"/>
            <a:ext cx="24973762" cy="9195219"/>
            <a:chOff x="0" y="0"/>
            <a:chExt cx="2833290" cy="10432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33290" cy="1043204"/>
            </a:xfrm>
            <a:custGeom>
              <a:avLst/>
              <a:gdLst/>
              <a:ahLst/>
              <a:cxnLst/>
              <a:rect l="l" t="t" r="r" b="b"/>
              <a:pathLst>
                <a:path w="2833290" h="1043204">
                  <a:moveTo>
                    <a:pt x="0" y="0"/>
                  </a:moveTo>
                  <a:lnTo>
                    <a:pt x="2833290" y="0"/>
                  </a:lnTo>
                  <a:lnTo>
                    <a:pt x="2833290" y="1043204"/>
                  </a:lnTo>
                  <a:lnTo>
                    <a:pt x="0" y="1043204"/>
                  </a:lnTo>
                  <a:close/>
                </a:path>
              </a:pathLst>
            </a:custGeom>
            <a:blipFill>
              <a:blip r:embed="rId3"/>
              <a:stretch>
                <a:fillRect t="-8570" b="-4401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86787" y="971550"/>
            <a:ext cx="5732065" cy="505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7"/>
              </a:lnSpc>
              <a:spcBef>
                <a:spcPct val="0"/>
              </a:spcBef>
            </a:pPr>
            <a:r>
              <a:rPr lang="en-US" sz="2962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Approccio Bio-Psico-Sociale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86787" y="3325556"/>
            <a:ext cx="44698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Disabilità Positiva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86787" y="1552575"/>
            <a:ext cx="5880367" cy="131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1758" spc="43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Un percorso multidimensionale che trasforma lo sport in un motore di benessere totale. Dalla conoscenza delle tecniche (Blind, Standing, Sitting) all’azione concreta tra amatoriale e agonismo.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86787" y="3916106"/>
            <a:ext cx="5732065" cy="142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7"/>
              </a:lnSpc>
            </a:pPr>
            <a:r>
              <a:rPr lang="en-US" sz="1925" spc="48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L’obiettivo è promuovere una cultura della "Disabilità Positiva", dove la persona non è definita dai suoi limiti, ma dalla valorizzazione delle proprie risorse relazionali e sociali.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689691" y="4171319"/>
            <a:ext cx="4963156" cy="4963156"/>
          </a:xfrm>
          <a:custGeom>
            <a:avLst/>
            <a:gdLst/>
            <a:ahLst/>
            <a:cxnLst/>
            <a:rect l="l" t="t" r="r" b="b"/>
            <a:pathLst>
              <a:path w="4963156" h="4963156">
                <a:moveTo>
                  <a:pt x="0" y="0"/>
                </a:moveTo>
                <a:lnTo>
                  <a:pt x="4963155" y="0"/>
                </a:lnTo>
                <a:lnTo>
                  <a:pt x="4963155" y="4963156"/>
                </a:lnTo>
                <a:lnTo>
                  <a:pt x="0" y="4963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-3599685" y="-999425"/>
            <a:ext cx="4963156" cy="4963156"/>
          </a:xfrm>
          <a:custGeom>
            <a:avLst/>
            <a:gdLst/>
            <a:ahLst/>
            <a:cxnLst/>
            <a:rect l="l" t="t" r="r" b="b"/>
            <a:pathLst>
              <a:path w="4963156" h="4963156">
                <a:moveTo>
                  <a:pt x="0" y="0"/>
                </a:moveTo>
                <a:lnTo>
                  <a:pt x="4963156" y="0"/>
                </a:lnTo>
                <a:lnTo>
                  <a:pt x="4963156" y="4963156"/>
                </a:lnTo>
                <a:lnTo>
                  <a:pt x="0" y="4963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742859"/>
            <a:ext cx="6749140" cy="204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1"/>
              </a:lnSpc>
            </a:pPr>
            <a:r>
              <a:rPr lang="en-US" sz="7899" b="1" spc="-197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LO SCI NON </a:t>
            </a:r>
          </a:p>
          <a:p>
            <a:pPr algn="l">
              <a:lnSpc>
                <a:spcPts val="6319"/>
              </a:lnSpc>
            </a:pPr>
            <a:r>
              <a:rPr lang="en-US" sz="7899" b="1" spc="-1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 BARRIERE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853977"/>
            <a:ext cx="7257854" cy="198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145" spc="5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Il progetto mette al centro l'identità, </a:t>
            </a:r>
          </a:p>
          <a:p>
            <a:pPr algn="l">
              <a:lnSpc>
                <a:spcPts val="3218"/>
              </a:lnSpc>
            </a:pPr>
            <a:r>
              <a:rPr lang="en-US" sz="2145" spc="5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 storia e il potenziale della persona. </a:t>
            </a:r>
          </a:p>
          <a:p>
            <a:pPr algn="l">
              <a:lnSpc>
                <a:spcPts val="3218"/>
              </a:lnSpc>
            </a:pPr>
            <a:r>
              <a:rPr lang="en-US" sz="2145" spc="5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L'obiettivo è trasformare la riabilitazione </a:t>
            </a:r>
          </a:p>
          <a:p>
            <a:pPr algn="l">
              <a:lnSpc>
                <a:spcPts val="3218"/>
              </a:lnSpc>
            </a:pPr>
            <a:r>
              <a:rPr lang="en-US" sz="2145" spc="5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 un percorso di consapevolezza corporea </a:t>
            </a:r>
          </a:p>
          <a:p>
            <a:pPr algn="l">
              <a:lnSpc>
                <a:spcPts val="3218"/>
              </a:lnSpc>
            </a:pPr>
            <a:r>
              <a:rPr lang="en-US" sz="2145" spc="5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 autonomia.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90525" cy="10288421"/>
          </a:xfrm>
          <a:custGeom>
            <a:avLst/>
            <a:gdLst/>
            <a:ahLst/>
            <a:cxnLst/>
            <a:rect l="l" t="t" r="r" b="b"/>
            <a:pathLst>
              <a:path w="18290526" h="10288421">
                <a:moveTo>
                  <a:pt x="0" y="0"/>
                </a:moveTo>
                <a:lnTo>
                  <a:pt x="18290526" y="0"/>
                </a:lnTo>
                <a:lnTo>
                  <a:pt x="18290526" y="10288421"/>
                </a:lnTo>
                <a:lnTo>
                  <a:pt x="0" y="102884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5921507" y="-94704"/>
            <a:ext cx="7007087" cy="1252895"/>
          </a:xfrm>
          <a:custGeom>
            <a:avLst/>
            <a:gdLst/>
            <a:ahLst/>
            <a:cxnLst/>
            <a:rect l="l" t="t" r="r" b="b"/>
            <a:pathLst>
              <a:path w="7007086" h="1252895">
                <a:moveTo>
                  <a:pt x="0" y="0"/>
                </a:moveTo>
                <a:lnTo>
                  <a:pt x="7007087" y="0"/>
                </a:lnTo>
                <a:lnTo>
                  <a:pt x="7007087" y="1252895"/>
                </a:lnTo>
                <a:lnTo>
                  <a:pt x="0" y="1252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0992" t="-211316" b="-50974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/>
          <p:cNvSpPr/>
          <p:nvPr/>
        </p:nvSpPr>
        <p:spPr>
          <a:xfrm rot="-346851">
            <a:off x="12539456" y="2979077"/>
            <a:ext cx="11301259" cy="5989667"/>
          </a:xfrm>
          <a:custGeom>
            <a:avLst/>
            <a:gdLst/>
            <a:ahLst/>
            <a:cxnLst/>
            <a:rect l="l" t="t" r="r" b="b"/>
            <a:pathLst>
              <a:path w="11301259" h="5989667">
                <a:moveTo>
                  <a:pt x="0" y="0"/>
                </a:moveTo>
                <a:lnTo>
                  <a:pt x="11301259" y="0"/>
                </a:lnTo>
                <a:lnTo>
                  <a:pt x="11301259" y="5989668"/>
                </a:lnTo>
                <a:lnTo>
                  <a:pt x="0" y="5989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-6198430" y="3533000"/>
            <a:ext cx="11301259" cy="5989667"/>
          </a:xfrm>
          <a:custGeom>
            <a:avLst/>
            <a:gdLst/>
            <a:ahLst/>
            <a:cxnLst/>
            <a:rect l="l" t="t" r="r" b="b"/>
            <a:pathLst>
              <a:path w="11301259" h="5989667">
                <a:moveTo>
                  <a:pt x="0" y="0"/>
                </a:moveTo>
                <a:lnTo>
                  <a:pt x="11301259" y="0"/>
                </a:lnTo>
                <a:lnTo>
                  <a:pt x="11301259" y="5989667"/>
                </a:lnTo>
                <a:lnTo>
                  <a:pt x="0" y="5989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4766958" y="3763360"/>
            <a:ext cx="11301259" cy="5989667"/>
          </a:xfrm>
          <a:custGeom>
            <a:avLst/>
            <a:gdLst/>
            <a:ahLst/>
            <a:cxnLst/>
            <a:rect l="l" t="t" r="r" b="b"/>
            <a:pathLst>
              <a:path w="11301259" h="5989667">
                <a:moveTo>
                  <a:pt x="0" y="0"/>
                </a:moveTo>
                <a:lnTo>
                  <a:pt x="11301259" y="0"/>
                </a:lnTo>
                <a:lnTo>
                  <a:pt x="11301259" y="5989667"/>
                </a:lnTo>
                <a:lnTo>
                  <a:pt x="0" y="5989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2139458" y="-2456667"/>
            <a:ext cx="11301259" cy="5989667"/>
          </a:xfrm>
          <a:custGeom>
            <a:avLst/>
            <a:gdLst/>
            <a:ahLst/>
            <a:cxnLst/>
            <a:rect l="l" t="t" r="r" b="b"/>
            <a:pathLst>
              <a:path w="11301259" h="5989667">
                <a:moveTo>
                  <a:pt x="0" y="0"/>
                </a:moveTo>
                <a:lnTo>
                  <a:pt x="11301259" y="0"/>
                </a:lnTo>
                <a:lnTo>
                  <a:pt x="11301259" y="5989667"/>
                </a:lnTo>
                <a:lnTo>
                  <a:pt x="0" y="5989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4707247" y="431718"/>
            <a:ext cx="8573542" cy="2230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3052" spc="-32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IL FORMAT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742676" y="2205561"/>
            <a:ext cx="10453511" cy="2121684"/>
            <a:chOff x="0" y="0"/>
            <a:chExt cx="4433434" cy="8998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3434" cy="899826"/>
            </a:xfrm>
            <a:custGeom>
              <a:avLst/>
              <a:gdLst/>
              <a:ahLst/>
              <a:cxnLst/>
              <a:rect l="l" t="t" r="r" b="b"/>
              <a:pathLst>
                <a:path w="4433434" h="899826">
                  <a:moveTo>
                    <a:pt x="0" y="0"/>
                  </a:moveTo>
                  <a:lnTo>
                    <a:pt x="4433434" y="0"/>
                  </a:lnTo>
                  <a:lnTo>
                    <a:pt x="4433434" y="899826"/>
                  </a:lnTo>
                  <a:lnTo>
                    <a:pt x="0" y="899826"/>
                  </a:lnTo>
                  <a:close/>
                </a:path>
              </a:pathLst>
            </a:custGeom>
            <a:solidFill>
              <a:srgbClr val="253C6E">
                <a:alpha val="72941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4433434" cy="1004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2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707247" y="3077388"/>
            <a:ext cx="10057918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Ogni struttura Ski and the City è progettata come centro sportivo multifunzionale dedicato agli sport invernali.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48931" y="2250171"/>
            <a:ext cx="8855340" cy="80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BDE1F4"/>
                </a:solidFill>
                <a:latin typeface="Poppins Bold"/>
                <a:ea typeface="Poppins Bold"/>
                <a:cs typeface="Poppins Bold"/>
                <a:sym typeface="Poppins Bold"/>
              </a:rPr>
              <a:t>Concept dell’impianto urbano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57541" y="644007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107875908" cy="606802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875908" cy="60680203"/>
            </a:xfrm>
            <a:custGeom>
              <a:avLst/>
              <a:gdLst/>
              <a:ahLst/>
              <a:cxnLst/>
              <a:rect l="l" t="t" r="r" b="b"/>
              <a:pathLst>
                <a:path w="107875908" h="60680203">
                  <a:moveTo>
                    <a:pt x="0" y="0"/>
                  </a:moveTo>
                  <a:lnTo>
                    <a:pt x="107875908" y="0"/>
                  </a:lnTo>
                  <a:lnTo>
                    <a:pt x="107875908" y="60680203"/>
                  </a:lnTo>
                  <a:lnTo>
                    <a:pt x="0" y="60680203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1665544" cy="2034093"/>
            <a:chOff x="0" y="0"/>
            <a:chExt cx="4947468" cy="8626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47469" cy="862678"/>
            </a:xfrm>
            <a:custGeom>
              <a:avLst/>
              <a:gdLst/>
              <a:ahLst/>
              <a:cxnLst/>
              <a:rect l="l" t="t" r="r" b="b"/>
              <a:pathLst>
                <a:path w="4947469" h="862678">
                  <a:moveTo>
                    <a:pt x="0" y="0"/>
                  </a:moveTo>
                  <a:lnTo>
                    <a:pt x="4947469" y="0"/>
                  </a:lnTo>
                  <a:lnTo>
                    <a:pt x="4947469" y="862678"/>
                  </a:lnTo>
                  <a:lnTo>
                    <a:pt x="0" y="862678"/>
                  </a:lnTo>
                  <a:close/>
                </a:path>
              </a:pathLst>
            </a:custGeom>
            <a:solidFill>
              <a:srgbClr val="253C6E">
                <a:alpha val="72941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4947468" cy="967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2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63067" y="73025"/>
            <a:ext cx="12488184" cy="1778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BDE1F4"/>
                </a:solidFill>
                <a:latin typeface="Poppins Bold"/>
                <a:ea typeface="Poppins Bold"/>
                <a:cs typeface="Poppins Bold"/>
                <a:sym typeface="Poppins Bold"/>
              </a:rPr>
              <a:t>Pista sci sintetica ecocompatibile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>
              <a:solidFill>
                <a:srgbClr val="BDE1F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3067" y="1108467"/>
            <a:ext cx="4703716" cy="36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4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Adattabile alla pendenza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62296" y="1108467"/>
            <a:ext cx="6688955" cy="36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4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Sci alpino e snowboard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83822" y="479612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908493" y="92583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6272798" y="1453126"/>
            <a:ext cx="5141220" cy="3009867"/>
            <a:chOff x="0" y="0"/>
            <a:chExt cx="906125" cy="5304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06125" cy="530480"/>
            </a:xfrm>
            <a:custGeom>
              <a:avLst/>
              <a:gdLst/>
              <a:ahLst/>
              <a:cxnLst/>
              <a:rect l="l" t="t" r="r" b="b"/>
              <a:pathLst>
                <a:path w="906125" h="530480">
                  <a:moveTo>
                    <a:pt x="0" y="0"/>
                  </a:moveTo>
                  <a:lnTo>
                    <a:pt x="906125" y="0"/>
                  </a:lnTo>
                  <a:lnTo>
                    <a:pt x="906125" y="530480"/>
                  </a:lnTo>
                  <a:lnTo>
                    <a:pt x="0" y="530480"/>
                  </a:lnTo>
                  <a:close/>
                </a:path>
              </a:pathLst>
            </a:custGeom>
            <a:blipFill>
              <a:blip r:embed="rId4"/>
              <a:stretch>
                <a:fillRect l="-2038" r="-203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24756" y="1453126"/>
            <a:ext cx="5159066" cy="3009867"/>
            <a:chOff x="0" y="0"/>
            <a:chExt cx="909270" cy="5304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09270" cy="530480"/>
            </a:xfrm>
            <a:custGeom>
              <a:avLst/>
              <a:gdLst/>
              <a:ahLst/>
              <a:cxnLst/>
              <a:rect l="l" t="t" r="r" b="b"/>
              <a:pathLst>
                <a:path w="909269" h="530480">
                  <a:moveTo>
                    <a:pt x="0" y="0"/>
                  </a:moveTo>
                  <a:lnTo>
                    <a:pt x="909270" y="0"/>
                  </a:lnTo>
                  <a:lnTo>
                    <a:pt x="909270" y="530480"/>
                  </a:lnTo>
                  <a:lnTo>
                    <a:pt x="0" y="530480"/>
                  </a:lnTo>
                  <a:close/>
                </a:path>
              </a:pathLst>
            </a:custGeom>
            <a:blipFill>
              <a:blip r:embed="rId5"/>
              <a:stretch>
                <a:fillRect l="-1858" r="-18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924756" y="6431766"/>
            <a:ext cx="5159066" cy="3009867"/>
            <a:chOff x="0" y="0"/>
            <a:chExt cx="909270" cy="5304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9270" cy="530480"/>
            </a:xfrm>
            <a:custGeom>
              <a:avLst/>
              <a:gdLst/>
              <a:ahLst/>
              <a:cxnLst/>
              <a:rect l="l" t="t" r="r" b="b"/>
              <a:pathLst>
                <a:path w="909269" h="530480">
                  <a:moveTo>
                    <a:pt x="0" y="0"/>
                  </a:moveTo>
                  <a:lnTo>
                    <a:pt x="909270" y="0"/>
                  </a:lnTo>
                  <a:lnTo>
                    <a:pt x="909270" y="530480"/>
                  </a:lnTo>
                  <a:lnTo>
                    <a:pt x="0" y="530480"/>
                  </a:lnTo>
                  <a:close/>
                </a:path>
              </a:pathLst>
            </a:custGeom>
            <a:blipFill>
              <a:blip r:embed="rId6"/>
              <a:stretch>
                <a:fillRect l="-1858" r="-18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89423" y="6431766"/>
            <a:ext cx="5159066" cy="3009867"/>
            <a:chOff x="0" y="0"/>
            <a:chExt cx="909270" cy="5304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9270" cy="530480"/>
            </a:xfrm>
            <a:custGeom>
              <a:avLst/>
              <a:gdLst/>
              <a:ahLst/>
              <a:cxnLst/>
              <a:rect l="l" t="t" r="r" b="b"/>
              <a:pathLst>
                <a:path w="909269" h="530480">
                  <a:moveTo>
                    <a:pt x="0" y="0"/>
                  </a:moveTo>
                  <a:lnTo>
                    <a:pt x="909270" y="0"/>
                  </a:lnTo>
                  <a:lnTo>
                    <a:pt x="909270" y="530480"/>
                  </a:lnTo>
                  <a:lnTo>
                    <a:pt x="0" y="530480"/>
                  </a:lnTo>
                  <a:close/>
                </a:path>
              </a:pathLst>
            </a:custGeom>
            <a:blipFill>
              <a:blip r:embed="rId7"/>
              <a:stretch>
                <a:fillRect l="-1858" r="-18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13064" y="570368"/>
            <a:ext cx="5345384" cy="8871265"/>
          </a:xfrm>
          <a:custGeom>
            <a:avLst/>
            <a:gdLst/>
            <a:ahLst/>
            <a:cxnLst/>
            <a:rect l="l" t="t" r="r" b="b"/>
            <a:pathLst>
              <a:path w="5345384" h="8871265">
                <a:moveTo>
                  <a:pt x="0" y="0"/>
                </a:moveTo>
                <a:lnTo>
                  <a:pt x="5345384" y="0"/>
                </a:lnTo>
                <a:lnTo>
                  <a:pt x="5345384" y="8871265"/>
                </a:lnTo>
                <a:lnTo>
                  <a:pt x="0" y="88712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0494" r="-5454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1974527" y="5405978"/>
            <a:ext cx="4847901" cy="90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637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Area Gommoni</a:t>
            </a:r>
          </a:p>
          <a:p>
            <a:pPr algn="l">
              <a:lnSpc>
                <a:spcPts val="3445"/>
              </a:lnSpc>
            </a:pPr>
            <a:r>
              <a:rPr lang="en-US" sz="2461">
                <a:solidFill>
                  <a:srgbClr val="FDFEFE"/>
                </a:solidFill>
                <a:latin typeface="Poppins"/>
                <a:ea typeface="Poppins"/>
                <a:cs typeface="Poppins"/>
                <a:sym typeface="Poppins"/>
              </a:rPr>
              <a:t>Intrattenimento senza sosta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89423" y="5405978"/>
            <a:ext cx="4847901" cy="90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637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Parcheggio</a:t>
            </a:r>
          </a:p>
          <a:p>
            <a:pPr algn="l">
              <a:lnSpc>
                <a:spcPts val="3445"/>
              </a:lnSpc>
            </a:pPr>
            <a:r>
              <a:rPr lang="en-US" sz="24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Servizio disponibile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09546" y="439294"/>
            <a:ext cx="4847901" cy="90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637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Punti Accoglienza </a:t>
            </a:r>
          </a:p>
          <a:p>
            <a:pPr algn="l">
              <a:lnSpc>
                <a:spcPts val="3445"/>
              </a:lnSpc>
            </a:pPr>
            <a:r>
              <a:rPr lang="en-US" sz="2461">
                <a:solidFill>
                  <a:srgbClr val="FDFEFE"/>
                </a:solidFill>
                <a:latin typeface="Poppins"/>
                <a:ea typeface="Poppins"/>
                <a:cs typeface="Poppins"/>
                <a:sym typeface="Poppins"/>
              </a:rPr>
              <a:t>Area informazioni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24442" y="439294"/>
            <a:ext cx="4847901" cy="90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637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Area Ristoro</a:t>
            </a:r>
          </a:p>
          <a:p>
            <a:pPr algn="l">
              <a:lnSpc>
                <a:spcPts val="3445"/>
              </a:lnSpc>
            </a:pPr>
            <a:r>
              <a:rPr lang="en-US" sz="2461">
                <a:solidFill>
                  <a:srgbClr val="FDFEFE"/>
                </a:solidFill>
                <a:latin typeface="Poppins"/>
                <a:ea typeface="Poppins"/>
                <a:cs typeface="Poppins"/>
                <a:sym typeface="Poppins"/>
              </a:rPr>
              <a:t>Servizi refreshment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96884" y="1789299"/>
            <a:ext cx="14791116" cy="8497701"/>
            <a:chOff x="0" y="0"/>
            <a:chExt cx="98138971" cy="563822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138971" cy="56382196"/>
            </a:xfrm>
            <a:custGeom>
              <a:avLst/>
              <a:gdLst/>
              <a:ahLst/>
              <a:cxnLst/>
              <a:rect l="l" t="t" r="r" b="b"/>
              <a:pathLst>
                <a:path w="98138971" h="56382195">
                  <a:moveTo>
                    <a:pt x="0" y="0"/>
                  </a:moveTo>
                  <a:lnTo>
                    <a:pt x="98138971" y="0"/>
                  </a:lnTo>
                  <a:lnTo>
                    <a:pt x="98138971" y="56382196"/>
                  </a:lnTo>
                  <a:lnTo>
                    <a:pt x="0" y="56382196"/>
                  </a:lnTo>
                  <a:close/>
                </a:path>
              </a:pathLst>
            </a:custGeom>
            <a:blipFill>
              <a:blip r:embed="rId2"/>
              <a:stretch>
                <a:fillRect l="-1067" r="-106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3496884" cy="10287000"/>
            <a:chOff x="0" y="0"/>
            <a:chExt cx="92099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0990" cy="2709333"/>
            </a:xfrm>
            <a:custGeom>
              <a:avLst/>
              <a:gdLst/>
              <a:ahLst/>
              <a:cxnLst/>
              <a:rect l="l" t="t" r="r" b="b"/>
              <a:pathLst>
                <a:path w="920990" h="2709333">
                  <a:moveTo>
                    <a:pt x="0" y="0"/>
                  </a:moveTo>
                  <a:lnTo>
                    <a:pt x="920990" y="0"/>
                  </a:lnTo>
                  <a:lnTo>
                    <a:pt x="92099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71A5CB">
                    <a:alpha val="100000"/>
                  </a:srgbClr>
                </a:gs>
                <a:gs pos="50000">
                  <a:srgbClr val="B2D2E6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04775"/>
              <a:ext cx="920990" cy="2814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2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496884" y="0"/>
            <a:ext cx="14791116" cy="1789299"/>
            <a:chOff x="0" y="0"/>
            <a:chExt cx="3895603" cy="4712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895603" cy="471256"/>
            </a:xfrm>
            <a:custGeom>
              <a:avLst/>
              <a:gdLst/>
              <a:ahLst/>
              <a:cxnLst/>
              <a:rect l="l" t="t" r="r" b="b"/>
              <a:pathLst>
                <a:path w="3895603" h="471256">
                  <a:moveTo>
                    <a:pt x="0" y="0"/>
                  </a:moveTo>
                  <a:lnTo>
                    <a:pt x="3895603" y="0"/>
                  </a:lnTo>
                  <a:lnTo>
                    <a:pt x="3895603" y="471256"/>
                  </a:lnTo>
                  <a:lnTo>
                    <a:pt x="0" y="471256"/>
                  </a:lnTo>
                  <a:close/>
                </a:path>
              </a:pathLst>
            </a:custGeom>
            <a:gradFill rotWithShape="1">
              <a:gsLst>
                <a:gs pos="0">
                  <a:srgbClr val="2772A8">
                    <a:alpha val="100000"/>
                  </a:srgbClr>
                </a:gs>
                <a:gs pos="50000">
                  <a:srgbClr val="B2D2E6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04775"/>
              <a:ext cx="3895603" cy="576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2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-1538405" y="789328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5681958" y="-232550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 rot="-5400000">
            <a:off x="-3777625" y="4296365"/>
            <a:ext cx="9253002" cy="111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5"/>
              </a:lnSpc>
            </a:pPr>
            <a:r>
              <a:rPr lang="en-US" sz="753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CARATTERISTICHE</a:t>
            </a:r>
          </a:p>
        </p:txBody>
      </p:sp>
      <p:sp>
        <p:nvSpPr>
          <p:cNvPr id="13" name="Freeform 13"/>
          <p:cNvSpPr/>
          <p:nvPr/>
        </p:nvSpPr>
        <p:spPr>
          <a:xfrm>
            <a:off x="-752829" y="2217066"/>
            <a:ext cx="8082755" cy="4529711"/>
          </a:xfrm>
          <a:custGeom>
            <a:avLst/>
            <a:gdLst/>
            <a:ahLst/>
            <a:cxnLst/>
            <a:rect l="l" t="t" r="r" b="b"/>
            <a:pathLst>
              <a:path w="8082755" h="4529711">
                <a:moveTo>
                  <a:pt x="0" y="0"/>
                </a:moveTo>
                <a:lnTo>
                  <a:pt x="8082755" y="0"/>
                </a:lnTo>
                <a:lnTo>
                  <a:pt x="8082755" y="4529710"/>
                </a:lnTo>
                <a:lnTo>
                  <a:pt x="0" y="452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568117" y="361992"/>
            <a:ext cx="2695665" cy="607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4"/>
              </a:lnSpc>
            </a:pPr>
            <a:r>
              <a:rPr lang="en-US" sz="449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Piste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64211" y="361992"/>
            <a:ext cx="3610974" cy="11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4"/>
              </a:lnSpc>
            </a:pPr>
            <a:r>
              <a:rPr lang="en-US" sz="449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Tappeto</a:t>
            </a:r>
          </a:p>
          <a:p>
            <a:pPr algn="l">
              <a:lnSpc>
                <a:spcPts val="4134"/>
              </a:lnSpc>
            </a:pPr>
            <a:endParaRPr lang="en-US" sz="4493" b="1">
              <a:solidFill>
                <a:srgbClr val="253C6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700283" y="361992"/>
            <a:ext cx="3688133" cy="607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4"/>
              </a:lnSpc>
            </a:pPr>
            <a:r>
              <a:rPr lang="en-US" sz="449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7.500 mq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64211" y="883745"/>
            <a:ext cx="4884367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>
                <a:solidFill>
                  <a:srgbClr val="253C6E"/>
                </a:solidFill>
                <a:latin typeface="Poppins"/>
                <a:ea typeface="Poppins"/>
                <a:cs typeface="Poppins"/>
                <a:sym typeface="Poppins"/>
              </a:rPr>
              <a:t>Impianto di risalita</a:t>
            </a:r>
          </a:p>
          <a:p>
            <a:pPr algn="l">
              <a:lnSpc>
                <a:spcPts val="3324"/>
              </a:lnSpc>
            </a:pPr>
            <a:endParaRPr lang="en-US" sz="2499">
              <a:solidFill>
                <a:srgbClr val="253C6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592566" y="950420"/>
            <a:ext cx="5997504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4"/>
              </a:lnSpc>
            </a:pPr>
            <a:r>
              <a:rPr lang="en-US" sz="2499">
                <a:solidFill>
                  <a:srgbClr val="253C6E"/>
                </a:solidFill>
                <a:latin typeface="Poppins"/>
                <a:ea typeface="Poppins"/>
                <a:cs typeface="Poppins"/>
                <a:sym typeface="Poppins"/>
              </a:rPr>
              <a:t>Modulari in materiale sintetico ecocompatibile</a:t>
            </a:r>
          </a:p>
          <a:p>
            <a:pPr algn="l">
              <a:lnSpc>
                <a:spcPts val="2624"/>
              </a:lnSpc>
            </a:pPr>
            <a:endParaRPr lang="en-US" sz="2499">
              <a:solidFill>
                <a:srgbClr val="253C6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696474" y="892084"/>
            <a:ext cx="3484656" cy="43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>
                <a:solidFill>
                  <a:srgbClr val="253C6E"/>
                </a:solidFill>
                <a:latin typeface="Poppins"/>
                <a:ea typeface="Poppins"/>
                <a:cs typeface="Poppins"/>
                <a:sym typeface="Poppins"/>
              </a:rPr>
              <a:t>Area Minima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86665" y="-8012339"/>
            <a:ext cx="16222805" cy="20278506"/>
          </a:xfrm>
          <a:custGeom>
            <a:avLst/>
            <a:gdLst/>
            <a:ahLst/>
            <a:cxnLst/>
            <a:rect l="l" t="t" r="r" b="b"/>
            <a:pathLst>
              <a:path w="16222805" h="20278506">
                <a:moveTo>
                  <a:pt x="0" y="0"/>
                </a:moveTo>
                <a:lnTo>
                  <a:pt x="16222805" y="0"/>
                </a:lnTo>
                <a:lnTo>
                  <a:pt x="16222805" y="20278506"/>
                </a:lnTo>
                <a:lnTo>
                  <a:pt x="0" y="20278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-6864528" y="-3601131"/>
            <a:ext cx="15999896" cy="11456090"/>
          </a:xfrm>
          <a:custGeom>
            <a:avLst/>
            <a:gdLst/>
            <a:ahLst/>
            <a:cxnLst/>
            <a:rect l="l" t="t" r="r" b="b"/>
            <a:pathLst>
              <a:path w="15999897" h="11456090">
                <a:moveTo>
                  <a:pt x="0" y="0"/>
                </a:moveTo>
                <a:lnTo>
                  <a:pt x="15999897" y="0"/>
                </a:lnTo>
                <a:lnTo>
                  <a:pt x="15999897" y="11456090"/>
                </a:lnTo>
                <a:lnTo>
                  <a:pt x="0" y="11456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9738" r="-2806" b="-39738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 rot="-620623">
            <a:off x="3195981" y="3296703"/>
            <a:ext cx="332418" cy="332418"/>
            <a:chOff x="0" y="0"/>
            <a:chExt cx="443224" cy="44322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9625113" y="4947651"/>
            <a:ext cx="621510" cy="621222"/>
            <a:chOff x="0" y="0"/>
            <a:chExt cx="828680" cy="828296"/>
          </a:xfrm>
        </p:grpSpPr>
        <p:grpSp>
          <p:nvGrpSpPr>
            <p:cNvPr id="18" name="Group 18"/>
            <p:cNvGrpSpPr/>
            <p:nvPr/>
          </p:nvGrpSpPr>
          <p:grpSpPr>
            <a:xfrm rot="189056">
              <a:off x="21014" y="21026"/>
              <a:ext cx="786652" cy="786244"/>
              <a:chOff x="0" y="0"/>
              <a:chExt cx="536820" cy="53654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36820" cy="536541"/>
              </a:xfrm>
              <a:custGeom>
                <a:avLst/>
                <a:gdLst/>
                <a:ahLst/>
                <a:cxnLst/>
                <a:rect l="l" t="t" r="r" b="b"/>
                <a:pathLst>
                  <a:path w="536820" h="536541">
                    <a:moveTo>
                      <a:pt x="268410" y="0"/>
                    </a:moveTo>
                    <a:cubicBezTo>
                      <a:pt x="120171" y="0"/>
                      <a:pt x="0" y="120109"/>
                      <a:pt x="0" y="268271"/>
                    </a:cubicBezTo>
                    <a:cubicBezTo>
                      <a:pt x="0" y="416433"/>
                      <a:pt x="120171" y="536541"/>
                      <a:pt x="268410" y="536541"/>
                    </a:cubicBezTo>
                    <a:cubicBezTo>
                      <a:pt x="416649" y="536541"/>
                      <a:pt x="536820" y="416433"/>
                      <a:pt x="536820" y="268271"/>
                    </a:cubicBezTo>
                    <a:cubicBezTo>
                      <a:pt x="536820" y="120109"/>
                      <a:pt x="416649" y="0"/>
                      <a:pt x="268410" y="0"/>
                    </a:cubicBezTo>
                    <a:close/>
                  </a:path>
                </a:pathLst>
              </a:custGeom>
              <a:solidFill>
                <a:srgbClr val="7ED95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0327" y="-35424"/>
                <a:ext cx="436166" cy="521665"/>
              </a:xfrm>
              <a:prstGeom prst="rect">
                <a:avLst/>
              </a:prstGeom>
            </p:spPr>
            <p:txBody>
              <a:bodyPr lIns="12257" tIns="12257" rIns="12257" bIns="12257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93161" y="-9395"/>
              <a:ext cx="242358" cy="723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-2057400" y="606525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16066960" y="-159093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5840962" y="485517"/>
            <a:ext cx="10422478" cy="1182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21"/>
              </a:lnSpc>
            </a:pPr>
            <a:r>
              <a:rPr lang="en-US" sz="7899" b="1" spc="-1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territoriale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51423" y="4947651"/>
            <a:ext cx="4965139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5"/>
              </a:lnSpc>
            </a:pPr>
            <a:r>
              <a:rPr lang="en-US" sz="2500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impianto di avviamento </a:t>
            </a:r>
          </a:p>
          <a:p>
            <a:pPr algn="l">
              <a:lnSpc>
                <a:spcPts val="2975"/>
              </a:lnSpc>
            </a:pPr>
            <a:r>
              <a:rPr lang="en-US" sz="2500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allo sci per ogni capoluogo </a:t>
            </a:r>
          </a:p>
          <a:p>
            <a:pPr algn="l">
              <a:lnSpc>
                <a:spcPts val="2975"/>
              </a:lnSpc>
            </a:pPr>
            <a:r>
              <a:rPr lang="en-US" sz="2500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 provincia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551423" y="6532330"/>
            <a:ext cx="3979564" cy="874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4"/>
              </a:lnSpc>
            </a:pPr>
            <a:r>
              <a:rPr lang="en-US" sz="2499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impianto regionale </a:t>
            </a:r>
          </a:p>
          <a:p>
            <a:pPr algn="l">
              <a:lnSpc>
                <a:spcPts val="3149"/>
              </a:lnSpc>
            </a:pPr>
            <a:r>
              <a:rPr lang="en-US" sz="2499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 circa 400 metri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64579" y="1867024"/>
            <a:ext cx="10082617" cy="1266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2"/>
              </a:lnSpc>
            </a:pPr>
            <a:r>
              <a:rPr lang="en-US" sz="2430" spc="60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Il progetto Ski and the City prevede una diffusione progressiva degli impianti sciistici urbani nel Sud Italia, partendo dalle regioni con il più ampio bacino scolastico.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552878" y="3462912"/>
            <a:ext cx="6514083" cy="879272"/>
            <a:chOff x="0" y="0"/>
            <a:chExt cx="1228722" cy="1658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28722" cy="165853"/>
            </a:xfrm>
            <a:custGeom>
              <a:avLst/>
              <a:gdLst/>
              <a:ahLst/>
              <a:cxnLst/>
              <a:rect l="l" t="t" r="r" b="b"/>
              <a:pathLst>
                <a:path w="1228722" h="165853">
                  <a:moveTo>
                    <a:pt x="1228722" y="0"/>
                  </a:moveTo>
                  <a:lnTo>
                    <a:pt x="0" y="0"/>
                  </a:lnTo>
                  <a:lnTo>
                    <a:pt x="101600" y="82927"/>
                  </a:lnTo>
                  <a:lnTo>
                    <a:pt x="0" y="165853"/>
                  </a:lnTo>
                  <a:lnTo>
                    <a:pt x="1228722" y="165853"/>
                  </a:lnTo>
                  <a:lnTo>
                    <a:pt x="1127122" y="82927"/>
                  </a:lnTo>
                  <a:lnTo>
                    <a:pt x="1228722" y="0"/>
                  </a:lnTo>
                  <a:close/>
                </a:path>
              </a:pathLst>
            </a:custGeom>
            <a:solidFill>
              <a:srgbClr val="7ED957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8900" y="-28575"/>
              <a:ext cx="1050922" cy="194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928219" y="3745276"/>
            <a:ext cx="4138742" cy="363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199" spc="5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AVVIO DEL PROGETTO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51423" y="7874122"/>
            <a:ext cx="5371636" cy="1350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4"/>
              </a:lnSpc>
            </a:pPr>
            <a:r>
              <a:rPr lang="en-US" sz="2499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iniziative a partire </a:t>
            </a:r>
          </a:p>
          <a:p>
            <a:pPr algn="l">
              <a:lnSpc>
                <a:spcPts val="3774"/>
              </a:lnSpc>
            </a:pPr>
            <a:r>
              <a:rPr lang="en-US" sz="2499" spc="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 Campania e Puglia</a:t>
            </a:r>
          </a:p>
          <a:p>
            <a:pPr algn="l">
              <a:lnSpc>
                <a:spcPts val="3149"/>
              </a:lnSpc>
            </a:pPr>
            <a:endParaRPr lang="en-US" sz="2499" spc="62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9625113" y="6599005"/>
            <a:ext cx="621510" cy="621222"/>
            <a:chOff x="0" y="0"/>
            <a:chExt cx="828680" cy="828296"/>
          </a:xfrm>
        </p:grpSpPr>
        <p:grpSp>
          <p:nvGrpSpPr>
            <p:cNvPr id="34" name="Group 34"/>
            <p:cNvGrpSpPr/>
            <p:nvPr/>
          </p:nvGrpSpPr>
          <p:grpSpPr>
            <a:xfrm rot="189056">
              <a:off x="21014" y="21026"/>
              <a:ext cx="786652" cy="786244"/>
              <a:chOff x="0" y="0"/>
              <a:chExt cx="536820" cy="53654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536820" cy="536541"/>
              </a:xfrm>
              <a:custGeom>
                <a:avLst/>
                <a:gdLst/>
                <a:ahLst/>
                <a:cxnLst/>
                <a:rect l="l" t="t" r="r" b="b"/>
                <a:pathLst>
                  <a:path w="536820" h="536541">
                    <a:moveTo>
                      <a:pt x="268410" y="0"/>
                    </a:moveTo>
                    <a:cubicBezTo>
                      <a:pt x="120171" y="0"/>
                      <a:pt x="0" y="120109"/>
                      <a:pt x="0" y="268271"/>
                    </a:cubicBezTo>
                    <a:cubicBezTo>
                      <a:pt x="0" y="416433"/>
                      <a:pt x="120171" y="536541"/>
                      <a:pt x="268410" y="536541"/>
                    </a:cubicBezTo>
                    <a:cubicBezTo>
                      <a:pt x="416649" y="536541"/>
                      <a:pt x="536820" y="416433"/>
                      <a:pt x="536820" y="268271"/>
                    </a:cubicBezTo>
                    <a:cubicBezTo>
                      <a:pt x="536820" y="120109"/>
                      <a:pt x="416649" y="0"/>
                      <a:pt x="268410" y="0"/>
                    </a:cubicBezTo>
                    <a:close/>
                  </a:path>
                </a:pathLst>
              </a:custGeom>
              <a:solidFill>
                <a:srgbClr val="7ED95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0327" y="-35424"/>
                <a:ext cx="436166" cy="521665"/>
              </a:xfrm>
              <a:prstGeom prst="rect">
                <a:avLst/>
              </a:prstGeom>
            </p:spPr>
            <p:txBody>
              <a:bodyPr lIns="12257" tIns="12257" rIns="12257" bIns="12257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55061" y="-9395"/>
              <a:ext cx="242358" cy="723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25113" y="7940797"/>
            <a:ext cx="621510" cy="621222"/>
            <a:chOff x="0" y="0"/>
            <a:chExt cx="828680" cy="828296"/>
          </a:xfrm>
        </p:grpSpPr>
        <p:grpSp>
          <p:nvGrpSpPr>
            <p:cNvPr id="39" name="Group 39"/>
            <p:cNvGrpSpPr/>
            <p:nvPr/>
          </p:nvGrpSpPr>
          <p:grpSpPr>
            <a:xfrm rot="189056">
              <a:off x="21014" y="21026"/>
              <a:ext cx="786652" cy="786244"/>
              <a:chOff x="0" y="0"/>
              <a:chExt cx="536820" cy="536541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536820" cy="536541"/>
              </a:xfrm>
              <a:custGeom>
                <a:avLst/>
                <a:gdLst/>
                <a:ahLst/>
                <a:cxnLst/>
                <a:rect l="l" t="t" r="r" b="b"/>
                <a:pathLst>
                  <a:path w="536820" h="536541">
                    <a:moveTo>
                      <a:pt x="268410" y="0"/>
                    </a:moveTo>
                    <a:cubicBezTo>
                      <a:pt x="120171" y="0"/>
                      <a:pt x="0" y="120109"/>
                      <a:pt x="0" y="268271"/>
                    </a:cubicBezTo>
                    <a:cubicBezTo>
                      <a:pt x="0" y="416433"/>
                      <a:pt x="120171" y="536541"/>
                      <a:pt x="268410" y="536541"/>
                    </a:cubicBezTo>
                    <a:cubicBezTo>
                      <a:pt x="416649" y="536541"/>
                      <a:pt x="536820" y="416433"/>
                      <a:pt x="536820" y="268271"/>
                    </a:cubicBezTo>
                    <a:cubicBezTo>
                      <a:pt x="536820" y="120109"/>
                      <a:pt x="416649" y="0"/>
                      <a:pt x="268410" y="0"/>
                    </a:cubicBezTo>
                    <a:close/>
                  </a:path>
                </a:pathLst>
              </a:custGeom>
              <a:solidFill>
                <a:srgbClr val="7ED95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50327" y="-35424"/>
                <a:ext cx="436166" cy="521665"/>
              </a:xfrm>
              <a:prstGeom prst="rect">
                <a:avLst/>
              </a:prstGeom>
            </p:spPr>
            <p:txBody>
              <a:bodyPr lIns="12257" tIns="12257" rIns="12257" bIns="12257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267761" y="17930"/>
              <a:ext cx="242358" cy="723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46623" y="3675680"/>
            <a:ext cx="1516061" cy="53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299" spc="8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FASE 1</a:t>
            </a:r>
          </a:p>
        </p:txBody>
      </p:sp>
      <p:grpSp>
        <p:nvGrpSpPr>
          <p:cNvPr id="44" name="Group 44"/>
          <p:cNvGrpSpPr/>
          <p:nvPr/>
        </p:nvGrpSpPr>
        <p:grpSpPr>
          <a:xfrm rot="-620623">
            <a:off x="3500573" y="2857702"/>
            <a:ext cx="332418" cy="332418"/>
            <a:chOff x="0" y="0"/>
            <a:chExt cx="443224" cy="44322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 rot="-620623">
            <a:off x="3810690" y="3547571"/>
            <a:ext cx="332418" cy="332418"/>
            <a:chOff x="0" y="0"/>
            <a:chExt cx="443224" cy="443224"/>
          </a:xfrm>
        </p:grpSpPr>
        <p:grpSp>
          <p:nvGrpSpPr>
            <p:cNvPr id="58" name="Group 58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 rot="-620623">
            <a:off x="4004041" y="2773525"/>
            <a:ext cx="332418" cy="332418"/>
            <a:chOff x="0" y="0"/>
            <a:chExt cx="443224" cy="443224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83" name="Group 83"/>
          <p:cNvGrpSpPr/>
          <p:nvPr/>
        </p:nvGrpSpPr>
        <p:grpSpPr>
          <a:xfrm rot="-620623">
            <a:off x="4197392" y="3296703"/>
            <a:ext cx="332418" cy="332418"/>
            <a:chOff x="0" y="0"/>
            <a:chExt cx="443224" cy="443224"/>
          </a:xfrm>
        </p:grpSpPr>
        <p:grpSp>
          <p:nvGrpSpPr>
            <p:cNvPr id="84" name="Group 84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6" name="TextBox 8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9" name="TextBox 8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91" name="Freeform 9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2" name="TextBox 9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96" name="Group 96"/>
          <p:cNvGrpSpPr/>
          <p:nvPr/>
        </p:nvGrpSpPr>
        <p:grpSpPr>
          <a:xfrm rot="-620623">
            <a:off x="4633845" y="2061659"/>
            <a:ext cx="332418" cy="332418"/>
            <a:chOff x="0" y="0"/>
            <a:chExt cx="443224" cy="443224"/>
          </a:xfrm>
        </p:grpSpPr>
        <p:grpSp>
          <p:nvGrpSpPr>
            <p:cNvPr id="97" name="Group 97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9" name="TextBox 9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00" name="Group 100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01" name="Freeform 10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2" name="TextBox 10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03" name="Group 103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5" name="TextBox 10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06" name="Group 106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07" name="Freeform 10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8" name="TextBox 10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09" name="Group 109"/>
          <p:cNvGrpSpPr/>
          <p:nvPr/>
        </p:nvGrpSpPr>
        <p:grpSpPr>
          <a:xfrm rot="-620623">
            <a:off x="6572394" y="2773525"/>
            <a:ext cx="332418" cy="332418"/>
            <a:chOff x="0" y="0"/>
            <a:chExt cx="443224" cy="443224"/>
          </a:xfrm>
        </p:grpSpPr>
        <p:grpSp>
          <p:nvGrpSpPr>
            <p:cNvPr id="110" name="Group 110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11" name="Freeform 1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" name="TextBox 11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3" name="Group 113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14" name="Freeform 1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5" name="TextBox 11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6" name="Group 116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17" name="Freeform 1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8" name="TextBox 11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9" name="Group 119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20" name="Freeform 1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1" name="TextBox 12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22" name="Group 122"/>
          <p:cNvGrpSpPr/>
          <p:nvPr/>
        </p:nvGrpSpPr>
        <p:grpSpPr>
          <a:xfrm rot="-620623">
            <a:off x="8017077" y="4238889"/>
            <a:ext cx="332418" cy="332418"/>
            <a:chOff x="0" y="0"/>
            <a:chExt cx="443224" cy="443224"/>
          </a:xfrm>
        </p:grpSpPr>
        <p:grpSp>
          <p:nvGrpSpPr>
            <p:cNvPr id="123" name="Group 123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24" name="Freeform 1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5" name="TextBox 12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26" name="Group 126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27" name="Freeform 1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8" name="TextBox 12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29" name="Group 129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30" name="Freeform 1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1" name="TextBox 13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32" name="Group 132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33" name="Freeform 1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4" name="TextBox 13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35" name="Group 135"/>
          <p:cNvGrpSpPr/>
          <p:nvPr/>
        </p:nvGrpSpPr>
        <p:grpSpPr>
          <a:xfrm rot="-620623">
            <a:off x="6864519" y="3852187"/>
            <a:ext cx="332418" cy="332418"/>
            <a:chOff x="0" y="0"/>
            <a:chExt cx="443224" cy="443224"/>
          </a:xfrm>
        </p:grpSpPr>
        <p:grpSp>
          <p:nvGrpSpPr>
            <p:cNvPr id="136" name="Group 136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37" name="Freeform 1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8" name="TextBox 13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39" name="Group 139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40" name="Freeform 1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1" name="TextBox 1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42" name="Group 142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43" name="Freeform 1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4" name="TextBox 14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45" name="Group 145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46" name="Freeform 1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7" name="TextBox 14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48" name="Group 148"/>
          <p:cNvGrpSpPr/>
          <p:nvPr/>
        </p:nvGrpSpPr>
        <p:grpSpPr>
          <a:xfrm rot="-620623">
            <a:off x="7823726" y="3658836"/>
            <a:ext cx="332418" cy="332418"/>
            <a:chOff x="0" y="0"/>
            <a:chExt cx="443224" cy="443224"/>
          </a:xfrm>
        </p:grpSpPr>
        <p:grpSp>
          <p:nvGrpSpPr>
            <p:cNvPr id="149" name="Group 149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50" name="Freeform 1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1" name="TextBox 15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2" name="Group 152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53" name="Freeform 1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4" name="TextBox 15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5" name="Group 155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56" name="Freeform 15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7" name="TextBox 15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8" name="Group 158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59" name="Freeform 15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0" name="TextBox 16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61" name="Group 161"/>
          <p:cNvGrpSpPr/>
          <p:nvPr/>
        </p:nvGrpSpPr>
        <p:grpSpPr>
          <a:xfrm rot="-620623">
            <a:off x="5557042" y="2580174"/>
            <a:ext cx="332418" cy="332418"/>
            <a:chOff x="0" y="0"/>
            <a:chExt cx="443224" cy="443224"/>
          </a:xfrm>
        </p:grpSpPr>
        <p:grpSp>
          <p:nvGrpSpPr>
            <p:cNvPr id="162" name="Group 162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63" name="Freeform 1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4" name="TextBox 16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65" name="Group 165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66" name="Freeform 1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7" name="TextBox 16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68" name="Group 168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69" name="Freeform 1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0" name="TextBox 17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71" name="Group 171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72" name="Freeform 17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3" name="TextBox 17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57400" y="606525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6066960" y="-159093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9552878" y="4656509"/>
            <a:ext cx="6330486" cy="4374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4"/>
              </a:lnSpc>
            </a:pPr>
            <a:r>
              <a:rPr lang="en-US" sz="2903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Estensione nelle regioni limitrofe</a:t>
            </a:r>
          </a:p>
          <a:p>
            <a:pPr marL="626794" lvl="1" indent="-313397" algn="l">
              <a:lnSpc>
                <a:spcPts val="4964"/>
              </a:lnSpc>
              <a:buFont typeface="Arial"/>
              <a:buChar char="•"/>
            </a:pPr>
            <a:r>
              <a:rPr lang="en-US" sz="29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Abruzzo</a:t>
            </a:r>
          </a:p>
          <a:p>
            <a:pPr marL="626794" lvl="1" indent="-313397" algn="l">
              <a:lnSpc>
                <a:spcPts val="4964"/>
              </a:lnSpc>
              <a:buFont typeface="Arial"/>
              <a:buChar char="•"/>
            </a:pPr>
            <a:r>
              <a:rPr lang="en-US" sz="29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Basilicata</a:t>
            </a:r>
          </a:p>
          <a:p>
            <a:pPr marL="626794" lvl="1" indent="-313397" algn="l">
              <a:lnSpc>
                <a:spcPts val="4964"/>
              </a:lnSpc>
              <a:buFont typeface="Arial"/>
              <a:buChar char="•"/>
            </a:pPr>
            <a:r>
              <a:rPr lang="en-US" sz="29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Calabria</a:t>
            </a:r>
          </a:p>
          <a:p>
            <a:pPr marL="626794" lvl="1" indent="-313397" algn="l">
              <a:lnSpc>
                <a:spcPts val="4964"/>
              </a:lnSpc>
              <a:buFont typeface="Arial"/>
              <a:buChar char="•"/>
            </a:pPr>
            <a:r>
              <a:rPr lang="en-US" sz="29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Molise</a:t>
            </a:r>
          </a:p>
          <a:p>
            <a:pPr marL="626794" lvl="1" indent="-313397" algn="l">
              <a:lnSpc>
                <a:spcPts val="4964"/>
              </a:lnSpc>
              <a:buFont typeface="Arial"/>
              <a:buChar char="•"/>
            </a:pPr>
            <a:r>
              <a:rPr lang="en-US" sz="29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Sicilia</a:t>
            </a:r>
          </a:p>
          <a:p>
            <a:pPr algn="l">
              <a:lnSpc>
                <a:spcPts val="4964"/>
              </a:lnSpc>
            </a:pPr>
            <a:endParaRPr lang="en-US" sz="2903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429246" y="1966647"/>
            <a:ext cx="10577750" cy="104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en-US" sz="3449" spc="86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Obiettivo strategico</a:t>
            </a:r>
          </a:p>
          <a:p>
            <a:pPr algn="l">
              <a:lnSpc>
                <a:spcPts val="3569"/>
              </a:lnSpc>
            </a:pPr>
            <a:r>
              <a:rPr lang="en-US" sz="2549" spc="63">
                <a:solidFill>
                  <a:srgbClr val="253C6E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Creare la prima rete urbana di sci sintetico nel Sud Italia.</a:t>
            </a:r>
          </a:p>
        </p:txBody>
      </p:sp>
      <p:sp>
        <p:nvSpPr>
          <p:cNvPr id="6" name="Freeform 6"/>
          <p:cNvSpPr/>
          <p:nvPr/>
        </p:nvSpPr>
        <p:spPr>
          <a:xfrm>
            <a:off x="-6686665" y="-8012339"/>
            <a:ext cx="13271433" cy="18973378"/>
          </a:xfrm>
          <a:custGeom>
            <a:avLst/>
            <a:gdLst/>
            <a:ahLst/>
            <a:cxnLst/>
            <a:rect l="l" t="t" r="r" b="b"/>
            <a:pathLst>
              <a:path w="13271434" h="18973378">
                <a:moveTo>
                  <a:pt x="0" y="0"/>
                </a:moveTo>
                <a:lnTo>
                  <a:pt x="13271434" y="0"/>
                </a:lnTo>
                <a:lnTo>
                  <a:pt x="13271434" y="18973378"/>
                </a:lnTo>
                <a:lnTo>
                  <a:pt x="0" y="189733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 r="-22238" b="-687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-6864528" y="-3601131"/>
            <a:ext cx="15621760" cy="11499885"/>
          </a:xfrm>
          <a:custGeom>
            <a:avLst/>
            <a:gdLst/>
            <a:ahLst/>
            <a:cxnLst/>
            <a:rect l="l" t="t" r="r" b="b"/>
            <a:pathLst>
              <a:path w="15621759" h="11499885">
                <a:moveTo>
                  <a:pt x="0" y="0"/>
                </a:moveTo>
                <a:lnTo>
                  <a:pt x="15621760" y="0"/>
                </a:lnTo>
                <a:lnTo>
                  <a:pt x="15621760" y="11499886"/>
                </a:lnTo>
                <a:lnTo>
                  <a:pt x="0" y="114998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9587" r="-5294" b="-3920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303351" y="-421393"/>
            <a:ext cx="3387961" cy="3500453"/>
          </a:xfrm>
          <a:custGeom>
            <a:avLst/>
            <a:gdLst/>
            <a:ahLst/>
            <a:cxnLst/>
            <a:rect l="l" t="t" r="r" b="b"/>
            <a:pathLst>
              <a:path w="3387961" h="3500453">
                <a:moveTo>
                  <a:pt x="0" y="0"/>
                </a:moveTo>
                <a:lnTo>
                  <a:pt x="3387961" y="0"/>
                </a:lnTo>
                <a:lnTo>
                  <a:pt x="3387961" y="3500454"/>
                </a:lnTo>
                <a:lnTo>
                  <a:pt x="0" y="35004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32621" t="-224849" r="-427495" b="-25230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-432768" y="6105354"/>
            <a:ext cx="7313758" cy="4795299"/>
          </a:xfrm>
          <a:custGeom>
            <a:avLst/>
            <a:gdLst/>
            <a:ahLst/>
            <a:cxnLst/>
            <a:rect l="l" t="t" r="r" b="b"/>
            <a:pathLst>
              <a:path w="7313758" h="4795299">
                <a:moveTo>
                  <a:pt x="0" y="0"/>
                </a:moveTo>
                <a:lnTo>
                  <a:pt x="7313759" y="0"/>
                </a:lnTo>
                <a:lnTo>
                  <a:pt x="7313759" y="4795298"/>
                </a:lnTo>
                <a:lnTo>
                  <a:pt x="0" y="47952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5438" t="-293860" r="-166933" b="-19976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9552878" y="3462912"/>
            <a:ext cx="7273204" cy="879272"/>
            <a:chOff x="0" y="0"/>
            <a:chExt cx="1371911" cy="1658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1912" cy="165853"/>
            </a:xfrm>
            <a:custGeom>
              <a:avLst/>
              <a:gdLst/>
              <a:ahLst/>
              <a:cxnLst/>
              <a:rect l="l" t="t" r="r" b="b"/>
              <a:pathLst>
                <a:path w="1371912" h="165853">
                  <a:moveTo>
                    <a:pt x="1371912" y="0"/>
                  </a:moveTo>
                  <a:lnTo>
                    <a:pt x="0" y="0"/>
                  </a:lnTo>
                  <a:lnTo>
                    <a:pt x="101600" y="82927"/>
                  </a:lnTo>
                  <a:lnTo>
                    <a:pt x="0" y="165853"/>
                  </a:lnTo>
                  <a:lnTo>
                    <a:pt x="1371912" y="165853"/>
                  </a:lnTo>
                  <a:lnTo>
                    <a:pt x="1270312" y="82927"/>
                  </a:lnTo>
                  <a:lnTo>
                    <a:pt x="1371912" y="0"/>
                  </a:lnTo>
                  <a:close/>
                </a:path>
              </a:pathLst>
            </a:custGeom>
            <a:solidFill>
              <a:srgbClr val="7ED957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900" y="-28575"/>
              <a:ext cx="1194111" cy="194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988507" y="3745276"/>
            <a:ext cx="4738097" cy="363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199" spc="5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ESPANSIONE TERRITORIALE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46623" y="3675680"/>
            <a:ext cx="1516061" cy="53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299" spc="8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FASE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93362" y="637917"/>
            <a:ext cx="10422478" cy="1182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21"/>
              </a:lnSpc>
            </a:pPr>
            <a:r>
              <a:rPr lang="en-US" sz="7899" b="1" spc="-1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Sviluppo territoriale</a:t>
            </a:r>
          </a:p>
        </p:txBody>
      </p:sp>
      <p:grpSp>
        <p:nvGrpSpPr>
          <p:cNvPr id="16" name="Group 16"/>
          <p:cNvGrpSpPr/>
          <p:nvPr/>
        </p:nvGrpSpPr>
        <p:grpSpPr>
          <a:xfrm rot="-620623">
            <a:off x="3195981" y="3296703"/>
            <a:ext cx="332418" cy="332418"/>
            <a:chOff x="0" y="0"/>
            <a:chExt cx="443224" cy="443224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 rot="-620623">
            <a:off x="3500573" y="2857702"/>
            <a:ext cx="332418" cy="332418"/>
            <a:chOff x="0" y="0"/>
            <a:chExt cx="443224" cy="443224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 rot="-620623">
            <a:off x="3810690" y="3547571"/>
            <a:ext cx="332418" cy="332418"/>
            <a:chOff x="0" y="0"/>
            <a:chExt cx="443224" cy="443224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 rot="-620623">
            <a:off x="4004041" y="2773525"/>
            <a:ext cx="332418" cy="332418"/>
            <a:chOff x="0" y="0"/>
            <a:chExt cx="443224" cy="443224"/>
          </a:xfrm>
        </p:grpSpPr>
        <p:grpSp>
          <p:nvGrpSpPr>
            <p:cNvPr id="56" name="Group 56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 rot="-620623">
            <a:off x="4197392" y="3296703"/>
            <a:ext cx="332418" cy="332418"/>
            <a:chOff x="0" y="0"/>
            <a:chExt cx="443224" cy="443224"/>
          </a:xfrm>
        </p:grpSpPr>
        <p:grpSp>
          <p:nvGrpSpPr>
            <p:cNvPr id="69" name="Group 69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0" name="TextBox 8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sp>
        <p:nvSpPr>
          <p:cNvPr id="81" name="Freeform 81"/>
          <p:cNvSpPr/>
          <p:nvPr/>
        </p:nvSpPr>
        <p:spPr>
          <a:xfrm>
            <a:off x="1313903" y="2899783"/>
            <a:ext cx="8818695" cy="5136229"/>
          </a:xfrm>
          <a:custGeom>
            <a:avLst/>
            <a:gdLst/>
            <a:ahLst/>
            <a:cxnLst/>
            <a:rect l="l" t="t" r="r" b="b"/>
            <a:pathLst>
              <a:path w="8818695" h="5136229">
                <a:moveTo>
                  <a:pt x="0" y="0"/>
                </a:moveTo>
                <a:lnTo>
                  <a:pt x="8818696" y="0"/>
                </a:lnTo>
                <a:lnTo>
                  <a:pt x="8818696" y="5136230"/>
                </a:lnTo>
                <a:lnTo>
                  <a:pt x="0" y="51362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4975" t="-218440" r="-103003" b="-75581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2" name="Group 82"/>
          <p:cNvGrpSpPr/>
          <p:nvPr/>
        </p:nvGrpSpPr>
        <p:grpSpPr>
          <a:xfrm rot="-620623">
            <a:off x="6572394" y="2773525"/>
            <a:ext cx="332418" cy="332418"/>
            <a:chOff x="0" y="0"/>
            <a:chExt cx="443224" cy="443224"/>
          </a:xfrm>
        </p:grpSpPr>
        <p:grpSp>
          <p:nvGrpSpPr>
            <p:cNvPr id="83" name="Group 83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88" name="TextBox 8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90" name="Freeform 9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1" name="TextBox 9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93" name="Freeform 9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4" name="TextBox 9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95" name="Group 95"/>
          <p:cNvGrpSpPr/>
          <p:nvPr/>
        </p:nvGrpSpPr>
        <p:grpSpPr>
          <a:xfrm rot="-620623">
            <a:off x="8017077" y="4238889"/>
            <a:ext cx="332418" cy="332418"/>
            <a:chOff x="0" y="0"/>
            <a:chExt cx="443224" cy="443224"/>
          </a:xfrm>
        </p:grpSpPr>
        <p:grpSp>
          <p:nvGrpSpPr>
            <p:cNvPr id="96" name="Group 96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8" name="TextBox 9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1" name="TextBox 10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03" name="Freeform 10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4" name="TextBox 10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06" name="Freeform 10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7" name="TextBox 10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08" name="Group 108"/>
          <p:cNvGrpSpPr/>
          <p:nvPr/>
        </p:nvGrpSpPr>
        <p:grpSpPr>
          <a:xfrm rot="-620623">
            <a:off x="6864519" y="3852187"/>
            <a:ext cx="332418" cy="332418"/>
            <a:chOff x="0" y="0"/>
            <a:chExt cx="443224" cy="443224"/>
          </a:xfrm>
        </p:grpSpPr>
        <p:grpSp>
          <p:nvGrpSpPr>
            <p:cNvPr id="109" name="Group 109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10" name="Freeform 1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" name="TextBox 11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2" name="Group 112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13" name="Freeform 1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4" name="TextBox 11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5" name="Group 115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16" name="Freeform 1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7" name="TextBox 11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18" name="Group 118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19" name="Freeform 1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0" name="TextBox 12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21" name="Group 121"/>
          <p:cNvGrpSpPr/>
          <p:nvPr/>
        </p:nvGrpSpPr>
        <p:grpSpPr>
          <a:xfrm rot="-620623">
            <a:off x="7823726" y="3658836"/>
            <a:ext cx="332418" cy="332418"/>
            <a:chOff x="0" y="0"/>
            <a:chExt cx="443224" cy="443224"/>
          </a:xfrm>
        </p:grpSpPr>
        <p:grpSp>
          <p:nvGrpSpPr>
            <p:cNvPr id="122" name="Group 122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23" name="Freeform 1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4" name="TextBox 12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25" name="Group 125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26" name="Freeform 1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7" name="TextBox 12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28" name="Group 128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29" name="Freeform 1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0" name="TextBox 13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31" name="Group 131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32" name="Freeform 1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3" name="TextBox 13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34" name="Group 134"/>
          <p:cNvGrpSpPr/>
          <p:nvPr/>
        </p:nvGrpSpPr>
        <p:grpSpPr>
          <a:xfrm rot="-620623">
            <a:off x="5557042" y="2580174"/>
            <a:ext cx="332418" cy="332418"/>
            <a:chOff x="0" y="0"/>
            <a:chExt cx="443224" cy="443224"/>
          </a:xfrm>
        </p:grpSpPr>
        <p:grpSp>
          <p:nvGrpSpPr>
            <p:cNvPr id="135" name="Group 135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36" name="Freeform 1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37" name="TextBox 13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38" name="Group 138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39" name="Freeform 1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0" name="TextBox 14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42" name="Freeform 1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3" name="TextBox 14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45" name="Freeform 1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46" name="TextBox 14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47" name="Group 147"/>
          <p:cNvGrpSpPr/>
          <p:nvPr/>
        </p:nvGrpSpPr>
        <p:grpSpPr>
          <a:xfrm rot="-620623">
            <a:off x="2587284" y="300258"/>
            <a:ext cx="332418" cy="332418"/>
            <a:chOff x="0" y="0"/>
            <a:chExt cx="443224" cy="443224"/>
          </a:xfrm>
        </p:grpSpPr>
        <p:grpSp>
          <p:nvGrpSpPr>
            <p:cNvPr id="148" name="Group 148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49" name="Freeform 1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0" name="TextBox 15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1" name="Group 151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52" name="Freeform 1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3" name="TextBox 15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4" name="Group 154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55" name="Freeform 1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6" name="TextBox 15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57" name="Group 157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58" name="Freeform 1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59" name="TextBox 15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60" name="Group 160"/>
          <p:cNvGrpSpPr/>
          <p:nvPr/>
        </p:nvGrpSpPr>
        <p:grpSpPr>
          <a:xfrm rot="-620623">
            <a:off x="2393933" y="862491"/>
            <a:ext cx="332418" cy="332418"/>
            <a:chOff x="0" y="0"/>
            <a:chExt cx="443224" cy="443224"/>
          </a:xfrm>
        </p:grpSpPr>
        <p:grpSp>
          <p:nvGrpSpPr>
            <p:cNvPr id="161" name="Group 161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62" name="Freeform 16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3" name="TextBox 16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64" name="Group 164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65" name="Freeform 16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6" name="TextBox 16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67" name="Group 167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68" name="Freeform 1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9" name="TextBox 16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70" name="Group 170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71" name="Freeform 17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2" name="TextBox 17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73" name="Group 173"/>
          <p:cNvGrpSpPr/>
          <p:nvPr/>
        </p:nvGrpSpPr>
        <p:grpSpPr>
          <a:xfrm rot="-620623">
            <a:off x="3251254" y="669140"/>
            <a:ext cx="332418" cy="332418"/>
            <a:chOff x="0" y="0"/>
            <a:chExt cx="443224" cy="443224"/>
          </a:xfrm>
        </p:grpSpPr>
        <p:grpSp>
          <p:nvGrpSpPr>
            <p:cNvPr id="174" name="Group 174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75" name="Freeform 17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6" name="TextBox 17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77" name="Group 177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78" name="Freeform 17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9" name="TextBox 17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80" name="Group 180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81" name="Freeform 18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2" name="TextBox 18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83" name="Group 183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84" name="Freeform 1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5" name="TextBox 18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86" name="Group 186"/>
          <p:cNvGrpSpPr/>
          <p:nvPr/>
        </p:nvGrpSpPr>
        <p:grpSpPr>
          <a:xfrm rot="-620623">
            <a:off x="3500573" y="1055842"/>
            <a:ext cx="332418" cy="332418"/>
            <a:chOff x="0" y="0"/>
            <a:chExt cx="443224" cy="443224"/>
          </a:xfrm>
        </p:grpSpPr>
        <p:grpSp>
          <p:nvGrpSpPr>
            <p:cNvPr id="187" name="Group 187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188" name="Freeform 18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9" name="TextBox 18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90" name="Group 190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191" name="Freeform 19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2" name="TextBox 19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93" name="Group 193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194" name="Freeform 19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5" name="TextBox 19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196" name="Group 196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197" name="Freeform 19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8" name="TextBox 19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199" name="Group 199"/>
          <p:cNvGrpSpPr/>
          <p:nvPr/>
        </p:nvGrpSpPr>
        <p:grpSpPr>
          <a:xfrm rot="-620623">
            <a:off x="3195981" y="1956772"/>
            <a:ext cx="332418" cy="332418"/>
            <a:chOff x="0" y="0"/>
            <a:chExt cx="443224" cy="443224"/>
          </a:xfrm>
        </p:grpSpPr>
        <p:grpSp>
          <p:nvGrpSpPr>
            <p:cNvPr id="200" name="Group 200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01" name="Freeform 20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2" name="TextBox 20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03" name="Group 203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04" name="Freeform 20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5" name="TextBox 20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06" name="Group 206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07" name="Freeform 20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8" name="TextBox 20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09" name="Group 209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10" name="Freeform 2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1" name="TextBox 21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12" name="Group 212"/>
          <p:cNvGrpSpPr/>
          <p:nvPr/>
        </p:nvGrpSpPr>
        <p:grpSpPr>
          <a:xfrm rot="-620623">
            <a:off x="3810690" y="1763421"/>
            <a:ext cx="332418" cy="332418"/>
            <a:chOff x="0" y="0"/>
            <a:chExt cx="443224" cy="443224"/>
          </a:xfrm>
        </p:grpSpPr>
        <p:grpSp>
          <p:nvGrpSpPr>
            <p:cNvPr id="213" name="Group 213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14" name="Freeform 2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5" name="TextBox 21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16" name="Group 216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17" name="Freeform 2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8" name="TextBox 21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19" name="Group 219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20" name="Freeform 2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1" name="TextBox 22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22" name="Group 222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23" name="Freeform 2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4" name="TextBox 22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25" name="Group 225"/>
          <p:cNvGrpSpPr/>
          <p:nvPr/>
        </p:nvGrpSpPr>
        <p:grpSpPr>
          <a:xfrm rot="-620623">
            <a:off x="5906316" y="3658836"/>
            <a:ext cx="332418" cy="332418"/>
            <a:chOff x="0" y="0"/>
            <a:chExt cx="443224" cy="443224"/>
          </a:xfrm>
        </p:grpSpPr>
        <p:grpSp>
          <p:nvGrpSpPr>
            <p:cNvPr id="226" name="Group 226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27" name="Freeform 2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8" name="TextBox 22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29" name="Group 229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30" name="Freeform 2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1" name="TextBox 23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32" name="Group 232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33" name="Freeform 2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4" name="TextBox 23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35" name="Group 235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36" name="Freeform 2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7" name="TextBox 23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38" name="Group 238"/>
          <p:cNvGrpSpPr/>
          <p:nvPr/>
        </p:nvGrpSpPr>
        <p:grpSpPr>
          <a:xfrm rot="-620623">
            <a:off x="5203220" y="3490054"/>
            <a:ext cx="332418" cy="332418"/>
            <a:chOff x="0" y="0"/>
            <a:chExt cx="443224" cy="443224"/>
          </a:xfrm>
        </p:grpSpPr>
        <p:grpSp>
          <p:nvGrpSpPr>
            <p:cNvPr id="239" name="Group 239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40" name="Freeform 2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1" name="TextBox 2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42" name="Group 242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43" name="Freeform 2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4" name="TextBox 24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45" name="Group 245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46" name="Freeform 2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7" name="TextBox 24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48" name="Group 248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49" name="Freeform 2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0" name="TextBox 25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51" name="Group 251"/>
          <p:cNvGrpSpPr/>
          <p:nvPr/>
        </p:nvGrpSpPr>
        <p:grpSpPr>
          <a:xfrm rot="-620623">
            <a:off x="5712965" y="5745794"/>
            <a:ext cx="332418" cy="332418"/>
            <a:chOff x="0" y="0"/>
            <a:chExt cx="443224" cy="443224"/>
          </a:xfrm>
        </p:grpSpPr>
        <p:grpSp>
          <p:nvGrpSpPr>
            <p:cNvPr id="252" name="Group 252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53" name="Freeform 2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4" name="TextBox 25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55" name="Group 255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56" name="Freeform 25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7" name="TextBox 25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58" name="Group 258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59" name="Freeform 25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60" name="TextBox 26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61" name="Group 261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62" name="Freeform 26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63" name="TextBox 26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64" name="Group 264"/>
          <p:cNvGrpSpPr/>
          <p:nvPr/>
        </p:nvGrpSpPr>
        <p:grpSpPr>
          <a:xfrm rot="-620623">
            <a:off x="4911852" y="7539194"/>
            <a:ext cx="332418" cy="332418"/>
            <a:chOff x="0" y="0"/>
            <a:chExt cx="443224" cy="443224"/>
          </a:xfrm>
        </p:grpSpPr>
        <p:grpSp>
          <p:nvGrpSpPr>
            <p:cNvPr id="265" name="Group 265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66" name="Freeform 2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67" name="TextBox 26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68" name="Group 268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69" name="Freeform 2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70" name="TextBox 27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71" name="Group 271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72" name="Freeform 27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73" name="TextBox 27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74" name="Group 274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75" name="Freeform 27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76" name="TextBox 27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77" name="Group 277"/>
          <p:cNvGrpSpPr/>
          <p:nvPr/>
        </p:nvGrpSpPr>
        <p:grpSpPr>
          <a:xfrm rot="-620623">
            <a:off x="6611912" y="5855288"/>
            <a:ext cx="332418" cy="332418"/>
            <a:chOff x="0" y="0"/>
            <a:chExt cx="443224" cy="443224"/>
          </a:xfrm>
        </p:grpSpPr>
        <p:grpSp>
          <p:nvGrpSpPr>
            <p:cNvPr id="278" name="Group 278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79" name="Freeform 27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0" name="TextBox 28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81" name="Group 281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82" name="Freeform 28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3" name="TextBox 28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84" name="Group 284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85" name="Freeform 28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6" name="TextBox 28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87" name="Group 287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288" name="Freeform 28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9" name="TextBox 28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290" name="Group 290"/>
          <p:cNvGrpSpPr/>
          <p:nvPr/>
        </p:nvGrpSpPr>
        <p:grpSpPr>
          <a:xfrm rot="-620623">
            <a:off x="6020505" y="6132496"/>
            <a:ext cx="332418" cy="332418"/>
            <a:chOff x="0" y="0"/>
            <a:chExt cx="443224" cy="443224"/>
          </a:xfrm>
        </p:grpSpPr>
        <p:grpSp>
          <p:nvGrpSpPr>
            <p:cNvPr id="291" name="Group 291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292" name="Freeform 29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93" name="TextBox 29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94" name="Group 294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295" name="Freeform 29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96" name="TextBox 29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297" name="Group 297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298" name="Freeform 2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99" name="TextBox 29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00" name="Group 300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01" name="Freeform 30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02" name="TextBox 30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03" name="Group 303"/>
          <p:cNvGrpSpPr/>
          <p:nvPr/>
        </p:nvGrpSpPr>
        <p:grpSpPr>
          <a:xfrm rot="-620623">
            <a:off x="5396571" y="6839638"/>
            <a:ext cx="332418" cy="332418"/>
            <a:chOff x="0" y="0"/>
            <a:chExt cx="443224" cy="443224"/>
          </a:xfrm>
        </p:grpSpPr>
        <p:grpSp>
          <p:nvGrpSpPr>
            <p:cNvPr id="304" name="Group 304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05" name="Freeform 30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06" name="TextBox 30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07" name="Group 307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08" name="Freeform 30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09" name="TextBox 30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10" name="Group 310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11" name="Freeform 3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12" name="TextBox 31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13" name="Group 313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14" name="Freeform 3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15" name="TextBox 31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16" name="Group 316"/>
          <p:cNvGrpSpPr/>
          <p:nvPr/>
        </p:nvGrpSpPr>
        <p:grpSpPr>
          <a:xfrm rot="-620623">
            <a:off x="2200581" y="7539194"/>
            <a:ext cx="332418" cy="332418"/>
            <a:chOff x="0" y="0"/>
            <a:chExt cx="443224" cy="443224"/>
          </a:xfrm>
        </p:grpSpPr>
        <p:grpSp>
          <p:nvGrpSpPr>
            <p:cNvPr id="317" name="Group 317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18" name="Freeform 3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19" name="TextBox 31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20" name="Group 320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21" name="Freeform 3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22" name="TextBox 32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23" name="Group 323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24" name="Freeform 3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25" name="TextBox 32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26" name="Group 326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27" name="Freeform 3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28" name="TextBox 32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29" name="Group 329"/>
          <p:cNvGrpSpPr/>
          <p:nvPr/>
        </p:nvGrpSpPr>
        <p:grpSpPr>
          <a:xfrm rot="-620623">
            <a:off x="4525149" y="7763091"/>
            <a:ext cx="332418" cy="332418"/>
            <a:chOff x="0" y="0"/>
            <a:chExt cx="443224" cy="443224"/>
          </a:xfrm>
        </p:grpSpPr>
        <p:grpSp>
          <p:nvGrpSpPr>
            <p:cNvPr id="330" name="Group 330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31" name="Freeform 3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32" name="TextBox 33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33" name="Group 333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34" name="Freeform 3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35" name="TextBox 33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36" name="Group 336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37" name="Freeform 3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38" name="TextBox 33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39" name="Group 339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40" name="Freeform 3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41" name="TextBox 3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42" name="Group 342"/>
          <p:cNvGrpSpPr/>
          <p:nvPr/>
        </p:nvGrpSpPr>
        <p:grpSpPr>
          <a:xfrm rot="-620623">
            <a:off x="4208284" y="8336794"/>
            <a:ext cx="332418" cy="332418"/>
            <a:chOff x="0" y="0"/>
            <a:chExt cx="443224" cy="443224"/>
          </a:xfrm>
        </p:grpSpPr>
        <p:grpSp>
          <p:nvGrpSpPr>
            <p:cNvPr id="343" name="Group 343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44" name="Freeform 3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45" name="TextBox 34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46" name="Group 346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47" name="Freeform 3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48" name="TextBox 34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49" name="Group 349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50" name="Freeform 3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51" name="TextBox 35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52" name="Group 352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53" name="Freeform 3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54" name="TextBox 35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55" name="Group 355"/>
          <p:cNvGrpSpPr/>
          <p:nvPr/>
        </p:nvGrpSpPr>
        <p:grpSpPr>
          <a:xfrm rot="-620623">
            <a:off x="4401635" y="9058088"/>
            <a:ext cx="332418" cy="332418"/>
            <a:chOff x="0" y="0"/>
            <a:chExt cx="443224" cy="443224"/>
          </a:xfrm>
        </p:grpSpPr>
        <p:grpSp>
          <p:nvGrpSpPr>
            <p:cNvPr id="356" name="Group 356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57" name="Freeform 35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58" name="TextBox 35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59" name="Group 359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60" name="Freeform 3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61" name="TextBox 36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62" name="Group 362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63" name="Freeform 3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64" name="TextBox 36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65" name="Group 365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66" name="Freeform 3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67" name="TextBox 36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68" name="Group 368"/>
          <p:cNvGrpSpPr/>
          <p:nvPr/>
        </p:nvGrpSpPr>
        <p:grpSpPr>
          <a:xfrm rot="-620623">
            <a:off x="3693924" y="9285442"/>
            <a:ext cx="332418" cy="332418"/>
            <a:chOff x="0" y="0"/>
            <a:chExt cx="443224" cy="443224"/>
          </a:xfrm>
        </p:grpSpPr>
        <p:grpSp>
          <p:nvGrpSpPr>
            <p:cNvPr id="369" name="Group 369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70" name="Freeform 37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71" name="TextBox 37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72" name="Group 372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73" name="Freeform 37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74" name="TextBox 37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75" name="Group 375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76" name="Freeform 37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77" name="TextBox 37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78" name="Group 378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79" name="Freeform 37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80" name="TextBox 38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81" name="Group 381"/>
          <p:cNvGrpSpPr/>
          <p:nvPr/>
        </p:nvGrpSpPr>
        <p:grpSpPr>
          <a:xfrm rot="-620623">
            <a:off x="3002630" y="8427956"/>
            <a:ext cx="332418" cy="332418"/>
            <a:chOff x="0" y="0"/>
            <a:chExt cx="443224" cy="443224"/>
          </a:xfrm>
        </p:grpSpPr>
        <p:grpSp>
          <p:nvGrpSpPr>
            <p:cNvPr id="382" name="Group 382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83" name="Freeform 38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84" name="TextBox 38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85" name="Group 385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86" name="Freeform 38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87" name="TextBox 38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88" name="Group 388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389" name="Freeform 38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90" name="TextBox 39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91" name="Group 391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392" name="Freeform 39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93" name="TextBox 39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394" name="Group 394"/>
          <p:cNvGrpSpPr/>
          <p:nvPr/>
        </p:nvGrpSpPr>
        <p:grpSpPr>
          <a:xfrm rot="-620623">
            <a:off x="3389332" y="8234605"/>
            <a:ext cx="332418" cy="332418"/>
            <a:chOff x="0" y="0"/>
            <a:chExt cx="443224" cy="443224"/>
          </a:xfrm>
        </p:grpSpPr>
        <p:grpSp>
          <p:nvGrpSpPr>
            <p:cNvPr id="395" name="Group 395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396" name="Freeform 39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97" name="TextBox 39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398" name="Group 398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399" name="Freeform 39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00" name="TextBox 40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01" name="Group 401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402" name="Freeform 40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03" name="TextBox 40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04" name="Group 404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405" name="Freeform 40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06" name="TextBox 40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407" name="Group 407"/>
          <p:cNvGrpSpPr/>
          <p:nvPr/>
        </p:nvGrpSpPr>
        <p:grpSpPr>
          <a:xfrm rot="-620623">
            <a:off x="2393933" y="8723497"/>
            <a:ext cx="332418" cy="332418"/>
            <a:chOff x="0" y="0"/>
            <a:chExt cx="443224" cy="443224"/>
          </a:xfrm>
        </p:grpSpPr>
        <p:grpSp>
          <p:nvGrpSpPr>
            <p:cNvPr id="408" name="Group 408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409" name="Freeform 40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0" name="TextBox 410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11" name="Group 411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412" name="Freeform 4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3" name="TextBox 41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14" name="Group 414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415" name="Freeform 4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6" name="TextBox 41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17" name="Group 417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418" name="Freeform 4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19" name="TextBox 41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  <p:grpSp>
        <p:nvGrpSpPr>
          <p:cNvPr id="420" name="Group 420"/>
          <p:cNvGrpSpPr/>
          <p:nvPr/>
        </p:nvGrpSpPr>
        <p:grpSpPr>
          <a:xfrm rot="-620623">
            <a:off x="1257453" y="7732545"/>
            <a:ext cx="332418" cy="332418"/>
            <a:chOff x="0" y="0"/>
            <a:chExt cx="443224" cy="443224"/>
          </a:xfrm>
        </p:grpSpPr>
        <p:grpSp>
          <p:nvGrpSpPr>
            <p:cNvPr id="421" name="Group 421"/>
            <p:cNvGrpSpPr/>
            <p:nvPr/>
          </p:nvGrpSpPr>
          <p:grpSpPr>
            <a:xfrm>
              <a:off x="0" y="0"/>
              <a:ext cx="443224" cy="443224"/>
              <a:chOff x="0" y="0"/>
              <a:chExt cx="812800" cy="812800"/>
            </a:xfrm>
          </p:grpSpPr>
          <p:sp>
            <p:nvSpPr>
              <p:cNvPr id="422" name="Freeform 4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23" name="TextBox 42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24" name="Group 424"/>
            <p:cNvGrpSpPr/>
            <p:nvPr/>
          </p:nvGrpSpPr>
          <p:grpSpPr>
            <a:xfrm>
              <a:off x="71508" y="71508"/>
              <a:ext cx="300208" cy="300208"/>
              <a:chOff x="0" y="0"/>
              <a:chExt cx="812800" cy="812800"/>
            </a:xfrm>
          </p:grpSpPr>
          <p:sp>
            <p:nvSpPr>
              <p:cNvPr id="425" name="Freeform 4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26" name="TextBox 42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27" name="Group 427"/>
            <p:cNvGrpSpPr/>
            <p:nvPr/>
          </p:nvGrpSpPr>
          <p:grpSpPr>
            <a:xfrm>
              <a:off x="124788" y="124788"/>
              <a:ext cx="193647" cy="193647"/>
              <a:chOff x="0" y="0"/>
              <a:chExt cx="812800" cy="812800"/>
            </a:xfrm>
          </p:grpSpPr>
          <p:sp>
            <p:nvSpPr>
              <p:cNvPr id="428" name="Freeform 4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73725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29" name="TextBox 42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  <p:grpSp>
          <p:nvGrpSpPr>
            <p:cNvPr id="430" name="Group 430"/>
            <p:cNvGrpSpPr/>
            <p:nvPr/>
          </p:nvGrpSpPr>
          <p:grpSpPr>
            <a:xfrm>
              <a:off x="175265" y="175265"/>
              <a:ext cx="92695" cy="92695"/>
              <a:chOff x="0" y="0"/>
              <a:chExt cx="812800" cy="812800"/>
            </a:xfrm>
          </p:grpSpPr>
          <p:sp>
            <p:nvSpPr>
              <p:cNvPr id="431" name="Freeform 4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2" name="TextBox 43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2"/>
                  </a:lnSpc>
                </a:pPr>
                <a:endParaRPr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6BD">
                <a:alpha val="100000"/>
              </a:srgbClr>
            </a:gs>
            <a:gs pos="50000">
              <a:srgbClr val="6077AB">
                <a:alpha val="100000"/>
              </a:srgbClr>
            </a:gs>
            <a:gs pos="100000">
              <a:srgbClr val="00D14B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66314" y="-15911"/>
            <a:ext cx="6121686" cy="10302911"/>
            <a:chOff x="0" y="0"/>
            <a:chExt cx="1612296" cy="27135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2296" cy="2713524"/>
            </a:xfrm>
            <a:custGeom>
              <a:avLst/>
              <a:gdLst/>
              <a:ahLst/>
              <a:cxnLst/>
              <a:rect l="l" t="t" r="r" b="b"/>
              <a:pathLst>
                <a:path w="1612296" h="2713524">
                  <a:moveTo>
                    <a:pt x="0" y="0"/>
                  </a:moveTo>
                  <a:lnTo>
                    <a:pt x="1612296" y="0"/>
                  </a:lnTo>
                  <a:lnTo>
                    <a:pt x="1612296" y="2713524"/>
                  </a:lnTo>
                  <a:lnTo>
                    <a:pt x="0" y="2713524"/>
                  </a:lnTo>
                  <a:close/>
                </a:path>
              </a:pathLst>
            </a:custGeom>
            <a:solidFill>
              <a:srgbClr val="BDE1F4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12296" cy="2770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476" y="2492579"/>
            <a:ext cx="4515710" cy="1366374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4544160" y="-17616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-423828" y="8104911"/>
            <a:ext cx="5268189" cy="5268189"/>
          </a:xfrm>
          <a:custGeom>
            <a:avLst/>
            <a:gdLst/>
            <a:ahLst/>
            <a:cxnLst/>
            <a:rect l="l" t="t" r="r" b="b"/>
            <a:pathLst>
              <a:path w="5268189" h="5268189">
                <a:moveTo>
                  <a:pt x="0" y="0"/>
                </a:moveTo>
                <a:lnTo>
                  <a:pt x="5268189" y="0"/>
                </a:lnTo>
                <a:lnTo>
                  <a:pt x="5268189" y="5268189"/>
                </a:lnTo>
                <a:lnTo>
                  <a:pt x="0" y="5268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7454785" y="3854686"/>
            <a:ext cx="4587367" cy="1061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1"/>
              </a:lnSpc>
            </a:pPr>
            <a:r>
              <a:rPr lang="en-US" sz="7893" b="1">
                <a:solidFill>
                  <a:srgbClr val="BDE1F4"/>
                </a:solidFill>
                <a:latin typeface="Poppins Bold"/>
                <a:ea typeface="Poppins Bold"/>
                <a:cs typeface="Poppins Bold"/>
                <a:sym typeface="Poppins Bold"/>
              </a:rPr>
              <a:t>300.000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54785" y="4948599"/>
            <a:ext cx="3763555" cy="167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49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bambini nelle scuole elementari e medie dei capoluoghi di provincia della  </a:t>
            </a:r>
            <a:r>
              <a:rPr lang="en-US" sz="24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Puglia e Campania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1381" y="1532155"/>
            <a:ext cx="11129977" cy="432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Percorso didattico a fasi: un’evoluzione tecnica completa dalle basi all’avanzato.</a:t>
            </a:r>
          </a:p>
        </p:txBody>
      </p:sp>
      <p:sp>
        <p:nvSpPr>
          <p:cNvPr id="11" name="Freeform 11"/>
          <p:cNvSpPr/>
          <p:nvPr/>
        </p:nvSpPr>
        <p:spPr>
          <a:xfrm>
            <a:off x="-423828" y="1918152"/>
            <a:ext cx="9567828" cy="9567828"/>
          </a:xfrm>
          <a:custGeom>
            <a:avLst/>
            <a:gdLst/>
            <a:ahLst/>
            <a:cxnLst/>
            <a:rect l="l" t="t" r="r" b="b"/>
            <a:pathLst>
              <a:path w="9567828" h="9567828">
                <a:moveTo>
                  <a:pt x="0" y="0"/>
                </a:moveTo>
                <a:lnTo>
                  <a:pt x="9567828" y="0"/>
                </a:lnTo>
                <a:lnTo>
                  <a:pt x="9567828" y="9567828"/>
                </a:lnTo>
                <a:lnTo>
                  <a:pt x="0" y="9567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3159921" y="3444544"/>
            <a:ext cx="3441640" cy="38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319" b="1">
                <a:solidFill>
                  <a:srgbClr val="253C6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Base sviluppo motorio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51107" y="1034473"/>
            <a:ext cx="3918598" cy="57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31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Età Materna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51107" y="1532155"/>
            <a:ext cx="4186046" cy="57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31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Scuola Elementare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901908" y="2868888"/>
            <a:ext cx="1683429" cy="391220"/>
            <a:chOff x="0" y="0"/>
            <a:chExt cx="2244572" cy="521626"/>
          </a:xfrm>
        </p:grpSpPr>
        <p:grpSp>
          <p:nvGrpSpPr>
            <p:cNvPr id="16" name="Group 16"/>
            <p:cNvGrpSpPr/>
            <p:nvPr/>
          </p:nvGrpSpPr>
          <p:grpSpPr>
            <a:xfrm>
              <a:off x="332266" y="0"/>
              <a:ext cx="1580040" cy="521626"/>
              <a:chOff x="0" y="0"/>
              <a:chExt cx="376718" cy="1243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76718" cy="124368"/>
              </a:xfrm>
              <a:custGeom>
                <a:avLst/>
                <a:gdLst/>
                <a:ahLst/>
                <a:cxnLst/>
                <a:rect l="l" t="t" r="r" b="b"/>
                <a:pathLst>
                  <a:path w="376718" h="124368">
                    <a:moveTo>
                      <a:pt x="0" y="0"/>
                    </a:moveTo>
                    <a:lnTo>
                      <a:pt x="376718" y="0"/>
                    </a:lnTo>
                    <a:lnTo>
                      <a:pt x="376718" y="124368"/>
                    </a:lnTo>
                    <a:lnTo>
                      <a:pt x="0" y="124368"/>
                    </a:lnTo>
                    <a:close/>
                  </a:path>
                </a:pathLst>
              </a:custGeom>
              <a:solidFill>
                <a:srgbClr val="253C6E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376718" cy="181518"/>
              </a:xfrm>
              <a:prstGeom prst="rect">
                <a:avLst/>
              </a:prstGeom>
            </p:spPr>
            <p:txBody>
              <a:bodyPr lIns="42087" tIns="42087" rIns="42087" bIns="42087" rtlCol="0" anchor="ctr"/>
              <a:lstStyle/>
              <a:p>
                <a:pPr algn="ctr">
                  <a:lnSpc>
                    <a:spcPts val="3324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740"/>
              <a:ext cx="2244572" cy="464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071">
                  <a:solidFill>
                    <a:srgbClr val="BDE1F4"/>
                  </a:solidFill>
                  <a:latin typeface="Poppins"/>
                  <a:ea typeface="Poppins"/>
                  <a:cs typeface="Poppins"/>
                  <a:sym typeface="Poppins"/>
                </a:rPr>
                <a:t>Step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901908" y="4654284"/>
            <a:ext cx="1683429" cy="391220"/>
            <a:chOff x="0" y="0"/>
            <a:chExt cx="2244572" cy="521626"/>
          </a:xfrm>
        </p:grpSpPr>
        <p:grpSp>
          <p:nvGrpSpPr>
            <p:cNvPr id="21" name="Group 21"/>
            <p:cNvGrpSpPr/>
            <p:nvPr/>
          </p:nvGrpSpPr>
          <p:grpSpPr>
            <a:xfrm>
              <a:off x="332266" y="0"/>
              <a:ext cx="1580040" cy="521626"/>
              <a:chOff x="0" y="0"/>
              <a:chExt cx="376718" cy="12436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376718" cy="124368"/>
              </a:xfrm>
              <a:custGeom>
                <a:avLst/>
                <a:gdLst/>
                <a:ahLst/>
                <a:cxnLst/>
                <a:rect l="l" t="t" r="r" b="b"/>
                <a:pathLst>
                  <a:path w="376718" h="124368">
                    <a:moveTo>
                      <a:pt x="0" y="0"/>
                    </a:moveTo>
                    <a:lnTo>
                      <a:pt x="376718" y="0"/>
                    </a:lnTo>
                    <a:lnTo>
                      <a:pt x="376718" y="124368"/>
                    </a:lnTo>
                    <a:lnTo>
                      <a:pt x="0" y="124368"/>
                    </a:lnTo>
                    <a:close/>
                  </a:path>
                </a:pathLst>
              </a:custGeom>
              <a:solidFill>
                <a:srgbClr val="253C6E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57150"/>
                <a:ext cx="376718" cy="181518"/>
              </a:xfrm>
              <a:prstGeom prst="rect">
                <a:avLst/>
              </a:prstGeom>
            </p:spPr>
            <p:txBody>
              <a:bodyPr lIns="42087" tIns="42087" rIns="42087" bIns="42087" rtlCol="0" anchor="ctr"/>
              <a:lstStyle/>
              <a:p>
                <a:pPr algn="ctr">
                  <a:lnSpc>
                    <a:spcPts val="3324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9740"/>
              <a:ext cx="2244572" cy="464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071">
                  <a:solidFill>
                    <a:srgbClr val="BDE1F4"/>
                  </a:solidFill>
                  <a:latin typeface="Poppins"/>
                  <a:ea typeface="Poppins"/>
                  <a:cs typeface="Poppins"/>
                  <a:sym typeface="Poppins"/>
                </a:rPr>
                <a:t>Step 2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11381" y="305290"/>
            <a:ext cx="10606959" cy="118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24"/>
              </a:lnSpc>
            </a:pPr>
            <a:r>
              <a:rPr lang="en-US" sz="789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Percorsi didattici</a:t>
            </a:r>
          </a:p>
        </p:txBody>
      </p:sp>
      <p:sp>
        <p:nvSpPr>
          <p:cNvPr id="26" name="Freeform 26"/>
          <p:cNvSpPr/>
          <p:nvPr/>
        </p:nvSpPr>
        <p:spPr>
          <a:xfrm>
            <a:off x="13231267" y="7046157"/>
            <a:ext cx="512355" cy="558973"/>
          </a:xfrm>
          <a:custGeom>
            <a:avLst/>
            <a:gdLst/>
            <a:ahLst/>
            <a:cxnLst/>
            <a:rect l="l" t="t" r="r" b="b"/>
            <a:pathLst>
              <a:path w="512354" h="558973">
                <a:moveTo>
                  <a:pt x="0" y="0"/>
                </a:moveTo>
                <a:lnTo>
                  <a:pt x="512355" y="0"/>
                </a:lnTo>
                <a:lnTo>
                  <a:pt x="512355" y="558973"/>
                </a:lnTo>
                <a:lnTo>
                  <a:pt x="0" y="55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54" b="-1435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7" name="TextBox 27"/>
          <p:cNvSpPr txBox="1"/>
          <p:nvPr/>
        </p:nvSpPr>
        <p:spPr>
          <a:xfrm>
            <a:off x="13151107" y="2029837"/>
            <a:ext cx="4186046" cy="57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31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Scuola Media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59921" y="3891710"/>
            <a:ext cx="5222294" cy="39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319" b="1">
                <a:solidFill>
                  <a:srgbClr val="253C6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Principi base: </a:t>
            </a:r>
            <a:r>
              <a:rPr lang="en-US" sz="2319" b="1" i="1">
                <a:solidFill>
                  <a:srgbClr val="253C6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spazzaneve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159921" y="5226479"/>
            <a:ext cx="3441640" cy="39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319" b="1" i="1">
                <a:solidFill>
                  <a:srgbClr val="253C6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Sci parallei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59921" y="6377025"/>
            <a:ext cx="4186046" cy="57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313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Sessioni didattiche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817660" y="7118734"/>
            <a:ext cx="3441640" cy="38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319" b="1">
                <a:solidFill>
                  <a:srgbClr val="253C6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 ORE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306355" y="7662280"/>
            <a:ext cx="4138884" cy="77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319" b="1">
                <a:solidFill>
                  <a:srgbClr val="253C6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Lezioni teoriche-pratiche con istruttori qualificati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9BD3">
                <a:alpha val="100000"/>
              </a:srgbClr>
            </a:gs>
            <a:gs pos="50000">
              <a:srgbClr val="4E99A0">
                <a:alpha val="100000"/>
              </a:srgbClr>
            </a:gs>
            <a:gs pos="100000">
              <a:srgbClr val="1F974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145" y="6800143"/>
            <a:ext cx="18407145" cy="4224008"/>
            <a:chOff x="0" y="0"/>
            <a:chExt cx="2091389" cy="479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1389" cy="479925"/>
            </a:xfrm>
            <a:custGeom>
              <a:avLst/>
              <a:gdLst/>
              <a:ahLst/>
              <a:cxnLst/>
              <a:rect l="l" t="t" r="r" b="b"/>
              <a:pathLst>
                <a:path w="2091389" h="479925">
                  <a:moveTo>
                    <a:pt x="0" y="0"/>
                  </a:moveTo>
                  <a:lnTo>
                    <a:pt x="2091389" y="0"/>
                  </a:lnTo>
                  <a:lnTo>
                    <a:pt x="2091389" y="479925"/>
                  </a:lnTo>
                  <a:lnTo>
                    <a:pt x="0" y="479925"/>
                  </a:lnTo>
                  <a:close/>
                </a:path>
              </a:pathLst>
            </a:custGeom>
            <a:blipFill>
              <a:blip r:embed="rId2"/>
              <a:stretch>
                <a:fillRect t="-101383" b="-3611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4" name="Freeform 4"/>
          <p:cNvSpPr/>
          <p:nvPr/>
        </p:nvSpPr>
        <p:spPr>
          <a:xfrm>
            <a:off x="-2496442" y="458308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823143" y="427541"/>
            <a:ext cx="13058856" cy="110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5"/>
              </a:lnSpc>
            </a:pPr>
            <a:r>
              <a:rPr lang="en-US" sz="7893" b="1" spc="-1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Dalla classe alla pista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21058" y="2140320"/>
            <a:ext cx="4010138" cy="2348392"/>
            <a:chOff x="0" y="0"/>
            <a:chExt cx="1525704" cy="8934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5704" cy="893473"/>
            </a:xfrm>
            <a:custGeom>
              <a:avLst/>
              <a:gdLst/>
              <a:ahLst/>
              <a:cxnLst/>
              <a:rect l="l" t="t" r="r" b="b"/>
              <a:pathLst>
                <a:path w="1525704" h="893473">
                  <a:moveTo>
                    <a:pt x="0" y="0"/>
                  </a:moveTo>
                  <a:lnTo>
                    <a:pt x="1525704" y="0"/>
                  </a:lnTo>
                  <a:lnTo>
                    <a:pt x="1525704" y="893473"/>
                  </a:lnTo>
                  <a:lnTo>
                    <a:pt x="0" y="893473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1525704" cy="836323"/>
            </a:xfrm>
            <a:prstGeom prst="rect">
              <a:avLst/>
            </a:prstGeom>
          </p:spPr>
          <p:txBody>
            <a:bodyPr lIns="35166" tIns="35166" rIns="35166" bIns="35166" rtlCol="0" anchor="ctr"/>
            <a:lstStyle/>
            <a:p>
              <a:pPr algn="ctr">
                <a:lnSpc>
                  <a:spcPts val="183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100996" y="2315576"/>
            <a:ext cx="607963" cy="606491"/>
          </a:xfrm>
          <a:custGeom>
            <a:avLst/>
            <a:gdLst/>
            <a:ahLst/>
            <a:cxnLst/>
            <a:rect l="l" t="t" r="r" b="b"/>
            <a:pathLst>
              <a:path w="607963" h="606491">
                <a:moveTo>
                  <a:pt x="0" y="0"/>
                </a:moveTo>
                <a:lnTo>
                  <a:pt x="607963" y="0"/>
                </a:lnTo>
                <a:lnTo>
                  <a:pt x="607963" y="606492"/>
                </a:lnTo>
                <a:lnTo>
                  <a:pt x="0" y="60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302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217613" y="2358454"/>
            <a:ext cx="2444337" cy="30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6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Durata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0124" y="2991300"/>
            <a:ext cx="1386181" cy="24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557" spc="3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PRIMA FASE: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28543" y="2348929"/>
            <a:ext cx="1555441" cy="295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1"/>
              </a:lnSpc>
            </a:pPr>
            <a:r>
              <a:rPr lang="en-US" sz="1730" b="1" spc="4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14 ORE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350296" y="2140320"/>
            <a:ext cx="4385473" cy="2348392"/>
            <a:chOff x="0" y="0"/>
            <a:chExt cx="1668504" cy="8934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68505" cy="893473"/>
            </a:xfrm>
            <a:custGeom>
              <a:avLst/>
              <a:gdLst/>
              <a:ahLst/>
              <a:cxnLst/>
              <a:rect l="l" t="t" r="r" b="b"/>
              <a:pathLst>
                <a:path w="1668505" h="893473">
                  <a:moveTo>
                    <a:pt x="0" y="0"/>
                  </a:moveTo>
                  <a:lnTo>
                    <a:pt x="1668505" y="0"/>
                  </a:lnTo>
                  <a:lnTo>
                    <a:pt x="1668505" y="893473"/>
                  </a:lnTo>
                  <a:lnTo>
                    <a:pt x="0" y="893473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7150"/>
              <a:ext cx="1668504" cy="836323"/>
            </a:xfrm>
            <a:prstGeom prst="rect">
              <a:avLst/>
            </a:prstGeom>
          </p:spPr>
          <p:txBody>
            <a:bodyPr lIns="35166" tIns="35166" rIns="35166" bIns="35166" rtlCol="0" anchor="ctr"/>
            <a:lstStyle/>
            <a:p>
              <a:pPr algn="ctr">
                <a:lnSpc>
                  <a:spcPts val="183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851636" y="2257622"/>
            <a:ext cx="687130" cy="743203"/>
          </a:xfrm>
          <a:custGeom>
            <a:avLst/>
            <a:gdLst/>
            <a:ahLst/>
            <a:cxnLst/>
            <a:rect l="l" t="t" r="r" b="b"/>
            <a:pathLst>
              <a:path w="687130" h="743203">
                <a:moveTo>
                  <a:pt x="0" y="0"/>
                </a:moveTo>
                <a:lnTo>
                  <a:pt x="687129" y="0"/>
                </a:lnTo>
                <a:lnTo>
                  <a:pt x="687129" y="743203"/>
                </a:lnTo>
                <a:lnTo>
                  <a:pt x="0" y="743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346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5645299" y="2358454"/>
            <a:ext cx="2444337" cy="30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6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Investimento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31945" y="2932936"/>
            <a:ext cx="4027624" cy="1152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1"/>
              </a:lnSpc>
            </a:pPr>
            <a:r>
              <a:rPr lang="en-US" sz="1730" b="1" spc="43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Abbattimento dei costi </a:t>
            </a:r>
          </a:p>
          <a:p>
            <a:pPr algn="l">
              <a:lnSpc>
                <a:spcPts val="2301"/>
              </a:lnSpc>
            </a:pPr>
            <a:r>
              <a:rPr lang="en-US" sz="1730" b="1" spc="43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del 70%, con possibile riduzione </a:t>
            </a:r>
          </a:p>
          <a:p>
            <a:pPr algn="l">
              <a:lnSpc>
                <a:spcPts val="2301"/>
              </a:lnSpc>
            </a:pPr>
            <a:r>
              <a:rPr lang="en-US" sz="1730" b="1" spc="43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 i fondi PON</a:t>
            </a:r>
          </a:p>
          <a:p>
            <a:pPr algn="l">
              <a:lnSpc>
                <a:spcPts val="2301"/>
              </a:lnSpc>
            </a:pPr>
            <a:endParaRPr lang="en-US" sz="1730" b="1" spc="43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6858177" y="-83657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921058" y="1567507"/>
            <a:ext cx="16543799" cy="344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5"/>
              </a:lnSpc>
            </a:pPr>
            <a:r>
              <a:rPr lang="en-US" sz="2566" spc="64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Standard elevati e continuità per garantire un’esperienza sportiva sicura e di qualità 11 mesi l’anno.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154869" y="2140320"/>
            <a:ext cx="3567658" cy="2312127"/>
            <a:chOff x="0" y="0"/>
            <a:chExt cx="1400160" cy="90741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00160" cy="907415"/>
            </a:xfrm>
            <a:custGeom>
              <a:avLst/>
              <a:gdLst/>
              <a:ahLst/>
              <a:cxnLst/>
              <a:rect l="l" t="t" r="r" b="b"/>
              <a:pathLst>
                <a:path w="1400160" h="907415">
                  <a:moveTo>
                    <a:pt x="0" y="0"/>
                  </a:moveTo>
                  <a:lnTo>
                    <a:pt x="1400160" y="0"/>
                  </a:lnTo>
                  <a:lnTo>
                    <a:pt x="1400160" y="907415"/>
                  </a:lnTo>
                  <a:lnTo>
                    <a:pt x="0" y="907415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57150"/>
              <a:ext cx="1400160" cy="850265"/>
            </a:xfrm>
            <a:prstGeom prst="rect">
              <a:avLst/>
            </a:prstGeom>
          </p:spPr>
          <p:txBody>
            <a:bodyPr lIns="32787" tIns="32787" rIns="32787" bIns="32787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497769" y="2321811"/>
            <a:ext cx="2799917" cy="31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186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Formazione Continua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2508" y="2534080"/>
            <a:ext cx="3030438" cy="916957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0550614" y="3426241"/>
            <a:ext cx="2799917" cy="80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599" spc="3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1 coach ogni 5/7 studenti, garantendo un'esperienza sicura e di qualità.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7438295" y="4679212"/>
            <a:ext cx="6284232" cy="1759916"/>
            <a:chOff x="0" y="0"/>
            <a:chExt cx="2466304" cy="69069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66304" cy="690695"/>
            </a:xfrm>
            <a:custGeom>
              <a:avLst/>
              <a:gdLst/>
              <a:ahLst/>
              <a:cxnLst/>
              <a:rect l="l" t="t" r="r" b="b"/>
              <a:pathLst>
                <a:path w="2466304" h="690695">
                  <a:moveTo>
                    <a:pt x="0" y="0"/>
                  </a:moveTo>
                  <a:lnTo>
                    <a:pt x="2466304" y="0"/>
                  </a:lnTo>
                  <a:lnTo>
                    <a:pt x="2466304" y="690695"/>
                  </a:lnTo>
                  <a:lnTo>
                    <a:pt x="0" y="690695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7150"/>
              <a:ext cx="2466304" cy="633545"/>
            </a:xfrm>
            <a:prstGeom prst="rect">
              <a:avLst/>
            </a:prstGeom>
          </p:spPr>
          <p:txBody>
            <a:bodyPr lIns="32787" tIns="32787" rIns="32787" bIns="32787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7645757" y="4970169"/>
            <a:ext cx="642976" cy="636965"/>
          </a:xfrm>
          <a:custGeom>
            <a:avLst/>
            <a:gdLst/>
            <a:ahLst/>
            <a:cxnLst/>
            <a:rect l="l" t="t" r="r" b="b"/>
            <a:pathLst>
              <a:path w="642976" h="636965">
                <a:moveTo>
                  <a:pt x="0" y="0"/>
                </a:moveTo>
                <a:lnTo>
                  <a:pt x="642976" y="0"/>
                </a:lnTo>
                <a:lnTo>
                  <a:pt x="642976" y="636965"/>
                </a:lnTo>
                <a:lnTo>
                  <a:pt x="0" y="63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617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8789723" y="4970169"/>
            <a:ext cx="642976" cy="636965"/>
          </a:xfrm>
          <a:custGeom>
            <a:avLst/>
            <a:gdLst/>
            <a:ahLst/>
            <a:cxnLst/>
            <a:rect l="l" t="t" r="r" b="b"/>
            <a:pathLst>
              <a:path w="642976" h="636965">
                <a:moveTo>
                  <a:pt x="0" y="0"/>
                </a:moveTo>
                <a:lnTo>
                  <a:pt x="642976" y="0"/>
                </a:lnTo>
                <a:lnTo>
                  <a:pt x="642976" y="636965"/>
                </a:lnTo>
                <a:lnTo>
                  <a:pt x="0" y="63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617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2" name="Freeform 32"/>
          <p:cNvSpPr/>
          <p:nvPr/>
        </p:nvSpPr>
        <p:spPr>
          <a:xfrm>
            <a:off x="8179322" y="4956718"/>
            <a:ext cx="670132" cy="663867"/>
          </a:xfrm>
          <a:custGeom>
            <a:avLst/>
            <a:gdLst/>
            <a:ahLst/>
            <a:cxnLst/>
            <a:rect l="l" t="t" r="r" b="b"/>
            <a:pathLst>
              <a:path w="670132" h="663867">
                <a:moveTo>
                  <a:pt x="0" y="0"/>
                </a:moveTo>
                <a:lnTo>
                  <a:pt x="670131" y="0"/>
                </a:lnTo>
                <a:lnTo>
                  <a:pt x="670131" y="663867"/>
                </a:lnTo>
                <a:lnTo>
                  <a:pt x="0" y="6638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2617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3" name="TextBox 33"/>
          <p:cNvSpPr txBox="1"/>
          <p:nvPr/>
        </p:nvSpPr>
        <p:spPr>
          <a:xfrm>
            <a:off x="9662703" y="4937668"/>
            <a:ext cx="2799917" cy="31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3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Qualità Didattica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683706" y="5305977"/>
            <a:ext cx="4606462" cy="80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599" spc="3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Piani di aggiornamento </a:t>
            </a:r>
          </a:p>
          <a:p>
            <a:pPr algn="l">
              <a:lnSpc>
                <a:spcPts val="2127"/>
              </a:lnSpc>
            </a:pPr>
            <a:r>
              <a:rPr lang="en-US" sz="1599" spc="3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sull'insegnamento tecnico, </a:t>
            </a:r>
          </a:p>
          <a:p>
            <a:pPr algn="l">
              <a:lnSpc>
                <a:spcPts val="2127"/>
              </a:lnSpc>
            </a:pPr>
            <a:r>
              <a:rPr lang="en-US" sz="1599" spc="3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inclusione e accessibilità.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921058" y="4679212"/>
            <a:ext cx="4010138" cy="1759916"/>
            <a:chOff x="0" y="0"/>
            <a:chExt cx="1573815" cy="69069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73815" cy="690695"/>
            </a:xfrm>
            <a:custGeom>
              <a:avLst/>
              <a:gdLst/>
              <a:ahLst/>
              <a:cxnLst/>
              <a:rect l="l" t="t" r="r" b="b"/>
              <a:pathLst>
                <a:path w="1573815" h="690695">
                  <a:moveTo>
                    <a:pt x="0" y="0"/>
                  </a:moveTo>
                  <a:lnTo>
                    <a:pt x="1573815" y="0"/>
                  </a:lnTo>
                  <a:lnTo>
                    <a:pt x="1573815" y="690695"/>
                  </a:lnTo>
                  <a:lnTo>
                    <a:pt x="0" y="690695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57150"/>
              <a:ext cx="1573815" cy="633545"/>
            </a:xfrm>
            <a:prstGeom prst="rect">
              <a:avLst/>
            </a:prstGeom>
          </p:spPr>
          <p:txBody>
            <a:bodyPr lIns="32787" tIns="32787" rIns="32787" bIns="32787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-119145" y="4452514"/>
            <a:ext cx="18407145" cy="6843040"/>
            <a:chOff x="0" y="0"/>
            <a:chExt cx="2091389" cy="77749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91389" cy="777495"/>
            </a:xfrm>
            <a:custGeom>
              <a:avLst/>
              <a:gdLst/>
              <a:ahLst/>
              <a:cxnLst/>
              <a:rect l="l" t="t" r="r" b="b"/>
              <a:pathLst>
                <a:path w="2091389" h="777495">
                  <a:moveTo>
                    <a:pt x="0" y="0"/>
                  </a:moveTo>
                  <a:lnTo>
                    <a:pt x="2091389" y="0"/>
                  </a:lnTo>
                  <a:lnTo>
                    <a:pt x="2091389" y="777495"/>
                  </a:lnTo>
                  <a:lnTo>
                    <a:pt x="0" y="777495"/>
                  </a:lnTo>
                  <a:close/>
                </a:path>
              </a:pathLst>
            </a:custGeom>
            <a:blipFill>
              <a:blip r:embed="rId9"/>
              <a:stretch>
                <a:fillRect t="-28516" b="-1808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06346" y="5305977"/>
            <a:ext cx="3512409" cy="80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599" spc="3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Protocolli e monitoraggio continuo per garantire un ambiente protetto a tutti.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06346" y="4977711"/>
            <a:ext cx="2799917" cy="31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0"/>
              </a:lnSpc>
            </a:pPr>
            <a:r>
              <a:rPr lang="en-US" sz="1887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Protocolli di Sicurezza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4048405" y="2140320"/>
            <a:ext cx="3454436" cy="2312194"/>
            <a:chOff x="0" y="0"/>
            <a:chExt cx="1355694" cy="90741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55694" cy="907415"/>
            </a:xfrm>
            <a:custGeom>
              <a:avLst/>
              <a:gdLst/>
              <a:ahLst/>
              <a:cxnLst/>
              <a:rect l="l" t="t" r="r" b="b"/>
              <a:pathLst>
                <a:path w="1355694" h="907415">
                  <a:moveTo>
                    <a:pt x="1355694" y="0"/>
                  </a:moveTo>
                  <a:lnTo>
                    <a:pt x="1355694" y="907415"/>
                  </a:lnTo>
                  <a:lnTo>
                    <a:pt x="0" y="907415"/>
                  </a:lnTo>
                  <a:lnTo>
                    <a:pt x="0" y="0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57150"/>
              <a:ext cx="1355694" cy="850265"/>
            </a:xfrm>
            <a:prstGeom prst="rect">
              <a:avLst/>
            </a:prstGeom>
          </p:spPr>
          <p:txBody>
            <a:bodyPr lIns="32787" tIns="32787" rIns="32787" bIns="32787" rtlCol="0" anchor="ctr"/>
            <a:lstStyle/>
            <a:p>
              <a:pPr algn="ctr">
                <a:lnSpc>
                  <a:spcPts val="1840"/>
                </a:lnSpc>
              </a:pPr>
              <a:endParaRPr/>
            </a:p>
          </p:txBody>
        </p:sp>
      </p:grpSp>
      <p:pic>
        <p:nvPicPr>
          <p:cNvPr id="45" name="Picture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86015" y="2589738"/>
            <a:ext cx="3067652" cy="664658"/>
          </a:xfrm>
          <a:prstGeom prst="rect">
            <a:avLst/>
          </a:prstGeom>
        </p:spPr>
      </p:pic>
      <p:sp>
        <p:nvSpPr>
          <p:cNvPr id="46" name="TextBox 46"/>
          <p:cNvSpPr txBox="1"/>
          <p:nvPr/>
        </p:nvSpPr>
        <p:spPr>
          <a:xfrm>
            <a:off x="14341652" y="2304341"/>
            <a:ext cx="2799917" cy="31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1869" b="1">
                <a:solidFill>
                  <a:srgbClr val="C1FF72"/>
                </a:solidFill>
                <a:latin typeface="Poppins Bold"/>
                <a:ea typeface="Poppins Bold"/>
                <a:cs typeface="Poppins Bold"/>
                <a:sym typeface="Poppins Bold"/>
              </a:rPr>
              <a:t>Continuità Annuale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462709" y="3243510"/>
            <a:ext cx="2435318" cy="662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1"/>
              </a:lnSpc>
            </a:pPr>
            <a:r>
              <a:rPr lang="en-US" sz="2008" b="1">
                <a:solidFill>
                  <a:srgbClr val="253C6E"/>
                </a:solidFill>
                <a:latin typeface="Poppins Bold"/>
                <a:ea typeface="Poppins Bold"/>
                <a:cs typeface="Poppins Bold"/>
                <a:sym typeface="Poppins Bold"/>
              </a:rPr>
              <a:t>11 /12 </a:t>
            </a:r>
          </a:p>
          <a:p>
            <a:pPr algn="l">
              <a:lnSpc>
                <a:spcPts val="2671"/>
              </a:lnSpc>
            </a:pPr>
            <a:r>
              <a:rPr lang="en-US" sz="2008" spc="5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MESI ALL’ ANNO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20124" y="3686100"/>
            <a:ext cx="2319416" cy="24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557" spc="3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SECONDA FASE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20124" y="3233985"/>
            <a:ext cx="3498631" cy="26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557" b="1" spc="38">
                <a:solidFill>
                  <a:srgbClr val="C1F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Spazzaneve</a:t>
            </a:r>
            <a:r>
              <a:rPr lang="en-US" sz="1557" b="1" spc="38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| Ciclo completo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06346" y="3954480"/>
            <a:ext cx="3498631" cy="26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557" b="1" spc="38">
                <a:solidFill>
                  <a:srgbClr val="C1F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Sci paralleli</a:t>
            </a:r>
            <a:r>
              <a:rPr lang="en-US" sz="1557" b="1" spc="38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| Ciclo completo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AC9F7">
                <a:alpha val="100000"/>
              </a:srgbClr>
            </a:gs>
            <a:gs pos="100000">
              <a:srgbClr val="3D63B7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10935"/>
            <a:ext cx="18288000" cy="3676065"/>
            <a:chOff x="0" y="0"/>
            <a:chExt cx="2077852" cy="417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7852" cy="417668"/>
            </a:xfrm>
            <a:custGeom>
              <a:avLst/>
              <a:gdLst/>
              <a:ahLst/>
              <a:cxnLst/>
              <a:rect l="l" t="t" r="r" b="b"/>
              <a:pathLst>
                <a:path w="2077852" h="417668">
                  <a:moveTo>
                    <a:pt x="0" y="0"/>
                  </a:moveTo>
                  <a:lnTo>
                    <a:pt x="2077852" y="0"/>
                  </a:lnTo>
                  <a:lnTo>
                    <a:pt x="2077852" y="417668"/>
                  </a:lnTo>
                  <a:lnTo>
                    <a:pt x="0" y="417668"/>
                  </a:lnTo>
                  <a:close/>
                </a:path>
              </a:pathLst>
            </a:custGeom>
            <a:blipFill>
              <a:blip r:embed="rId2"/>
              <a:stretch>
                <a:fillRect t="-134397" b="-9705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4" name="Freeform 4"/>
          <p:cNvSpPr/>
          <p:nvPr/>
        </p:nvSpPr>
        <p:spPr>
          <a:xfrm>
            <a:off x="-1079485" y="8203383"/>
            <a:ext cx="4519182" cy="4519182"/>
          </a:xfrm>
          <a:custGeom>
            <a:avLst/>
            <a:gdLst/>
            <a:ahLst/>
            <a:cxnLst/>
            <a:rect l="l" t="t" r="r" b="b"/>
            <a:pathLst>
              <a:path w="4519182" h="4519182">
                <a:moveTo>
                  <a:pt x="0" y="0"/>
                </a:moveTo>
                <a:lnTo>
                  <a:pt x="4519182" y="0"/>
                </a:lnTo>
                <a:lnTo>
                  <a:pt x="4519182" y="4519181"/>
                </a:lnTo>
                <a:lnTo>
                  <a:pt x="0" y="4519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4001476" y="-3545468"/>
            <a:ext cx="6348879" cy="6348879"/>
          </a:xfrm>
          <a:custGeom>
            <a:avLst/>
            <a:gdLst/>
            <a:ahLst/>
            <a:cxnLst/>
            <a:rect l="l" t="t" r="r" b="b"/>
            <a:pathLst>
              <a:path w="6348879" h="6348879">
                <a:moveTo>
                  <a:pt x="0" y="0"/>
                </a:moveTo>
                <a:lnTo>
                  <a:pt x="6348879" y="0"/>
                </a:lnTo>
                <a:lnTo>
                  <a:pt x="6348879" y="6348879"/>
                </a:lnTo>
                <a:lnTo>
                  <a:pt x="0" y="6348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542458" y="515760"/>
            <a:ext cx="10711212" cy="117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5"/>
              </a:lnSpc>
            </a:pPr>
            <a:r>
              <a:rPr lang="en-US" sz="789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Alleanze strategiche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2458" y="1835036"/>
            <a:ext cx="16958272" cy="33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900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COSTRUIAMO ALLEANZE SOLIDE TRA ISTITUZIONI E SPONSOR PER TRASFORMARE IL SUD ITALIA NELLA NUOVA FRONTIERA DELLO SPORT INVERNALE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95987" y="4629371"/>
            <a:ext cx="6222001" cy="48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9"/>
              </a:lnSpc>
            </a:pPr>
            <a:r>
              <a:rPr lang="en-US" sz="3699" b="1">
                <a:solidFill>
                  <a:srgbClr val="C1FF72"/>
                </a:solidFill>
                <a:latin typeface="Roboto Bold"/>
                <a:ea typeface="Roboto Bold"/>
                <a:cs typeface="Roboto Bold"/>
                <a:sym typeface="Roboto Bold"/>
              </a:rPr>
              <a:t>Sponsor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1330" y="2683412"/>
            <a:ext cx="3543385" cy="48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9"/>
              </a:lnSpc>
            </a:pPr>
            <a:r>
              <a:rPr lang="en-US" sz="3699" b="1">
                <a:solidFill>
                  <a:srgbClr val="C1FF72"/>
                </a:solidFill>
                <a:latin typeface="Roboto Bold"/>
                <a:ea typeface="Roboto Bold"/>
                <a:cs typeface="Roboto Bold"/>
                <a:sym typeface="Roboto Bold"/>
              </a:rPr>
              <a:t>Scuole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0063" y="4572221"/>
            <a:ext cx="354338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4"/>
              </a:lnSpc>
            </a:pPr>
            <a:r>
              <a:rPr lang="en-US" sz="3699" b="1">
                <a:solidFill>
                  <a:srgbClr val="C1FF72"/>
                </a:solidFill>
                <a:latin typeface="Roboto Bold"/>
                <a:ea typeface="Roboto Bold"/>
                <a:cs typeface="Roboto Bold"/>
                <a:sym typeface="Roboto Bold"/>
              </a:rPr>
              <a:t>Sport e Salute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75037" y="2626262"/>
            <a:ext cx="4903085" cy="107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4"/>
              </a:lnSpc>
            </a:pPr>
            <a:r>
              <a:rPr lang="en-US" sz="3699" b="1">
                <a:solidFill>
                  <a:srgbClr val="C1FF72"/>
                </a:solidFill>
                <a:latin typeface="Roboto Bold"/>
                <a:ea typeface="Roboto Bold"/>
                <a:cs typeface="Roboto Bold"/>
                <a:sym typeface="Roboto Bold"/>
              </a:rPr>
              <a:t>Comuni e Regioni</a:t>
            </a:r>
          </a:p>
          <a:p>
            <a:pPr algn="l">
              <a:lnSpc>
                <a:spcPts val="4254"/>
              </a:lnSpc>
            </a:pPr>
            <a:endParaRPr lang="en-US" sz="3699" b="1">
              <a:solidFill>
                <a:srgbClr val="C1FF72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81330" y="3095209"/>
            <a:ext cx="6875122" cy="1034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Integrazione nel curriculum scolastico e attività extrascolastiche. Accesso a percorsi didattici strutturati.</a:t>
            </a:r>
          </a:p>
          <a:p>
            <a:pPr algn="l">
              <a:lnSpc>
                <a:spcPts val="2765"/>
              </a:lnSpc>
            </a:pPr>
            <a:endParaRPr lang="en-US" sz="2079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70063" y="5167216"/>
            <a:ext cx="7590184" cy="1034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Coinvolgimento per promuovere gli aspetti sportivi, educativi, </a:t>
            </a:r>
          </a:p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sociali e di inclusione con F.I.S.I., Sport e Salute, CONI.</a:t>
            </a:r>
          </a:p>
          <a:p>
            <a:pPr algn="l">
              <a:lnSpc>
                <a:spcPts val="2765"/>
              </a:lnSpc>
            </a:pPr>
            <a:endParaRPr lang="en-US" sz="2079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16779" y="3181918"/>
            <a:ext cx="7637450" cy="68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Supporto Istituzionale e collaborazione per la localizzazione </a:t>
            </a:r>
          </a:p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di aree e Iter dei permessi necessari.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95987" y="5138641"/>
            <a:ext cx="5017720" cy="1034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5"/>
              </a:lnSpc>
            </a:pPr>
            <a:r>
              <a:rPr lang="en-US" sz="2079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"/>
              </a:rPr>
              <a:t>Collaborazione con le aziende per la creazione di una rete socio-economiche. </a:t>
            </a:r>
          </a:p>
          <a:p>
            <a:pPr algn="l">
              <a:lnSpc>
                <a:spcPts val="2765"/>
              </a:lnSpc>
            </a:pPr>
            <a:endParaRPr lang="en-US" sz="2079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"/>
            </a:endParaRPr>
          </a:p>
        </p:txBody>
      </p:sp>
      <p:sp>
        <p:nvSpPr>
          <p:cNvPr id="16" name="AutoShape 16"/>
          <p:cNvSpPr/>
          <p:nvPr/>
        </p:nvSpPr>
        <p:spPr>
          <a:xfrm flipH="1" flipV="1">
            <a:off x="551983" y="2757339"/>
            <a:ext cx="0" cy="1354102"/>
          </a:xfrm>
          <a:prstGeom prst="line">
            <a:avLst/>
          </a:prstGeom>
          <a:ln w="19050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7" name="AutoShape 17"/>
          <p:cNvSpPr/>
          <p:nvPr/>
        </p:nvSpPr>
        <p:spPr>
          <a:xfrm flipH="1" flipV="1">
            <a:off x="561508" y="4666487"/>
            <a:ext cx="0" cy="1173680"/>
          </a:xfrm>
          <a:prstGeom prst="line">
            <a:avLst/>
          </a:prstGeom>
          <a:ln w="19050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8" name="AutoShape 18"/>
          <p:cNvSpPr/>
          <p:nvPr/>
        </p:nvSpPr>
        <p:spPr>
          <a:xfrm flipH="1" flipV="1">
            <a:off x="8706483" y="2757339"/>
            <a:ext cx="0" cy="1354102"/>
          </a:xfrm>
          <a:prstGeom prst="line">
            <a:avLst/>
          </a:prstGeom>
          <a:ln w="19050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9" name="AutoShape 19"/>
          <p:cNvSpPr/>
          <p:nvPr/>
        </p:nvSpPr>
        <p:spPr>
          <a:xfrm flipH="1" flipV="1">
            <a:off x="8716008" y="4666487"/>
            <a:ext cx="0" cy="1173680"/>
          </a:xfrm>
          <a:prstGeom prst="line">
            <a:avLst/>
          </a:prstGeom>
          <a:ln w="19050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6987">
            <a:off x="-6060" y="3630787"/>
            <a:ext cx="18989297" cy="7622523"/>
          </a:xfrm>
          <a:custGeom>
            <a:avLst/>
            <a:gdLst/>
            <a:ahLst/>
            <a:cxnLst/>
            <a:rect l="l" t="t" r="r" b="b"/>
            <a:pathLst>
              <a:path w="18989296" h="7622522">
                <a:moveTo>
                  <a:pt x="0" y="0"/>
                </a:moveTo>
                <a:lnTo>
                  <a:pt x="18989296" y="0"/>
                </a:lnTo>
                <a:lnTo>
                  <a:pt x="18989296" y="7622523"/>
                </a:lnTo>
                <a:lnTo>
                  <a:pt x="0" y="76225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13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3688693" y="-1265941"/>
            <a:ext cx="9366455" cy="4964221"/>
          </a:xfrm>
          <a:custGeom>
            <a:avLst/>
            <a:gdLst/>
            <a:ahLst/>
            <a:cxnLst/>
            <a:rect l="l" t="t" r="r" b="b"/>
            <a:pathLst>
              <a:path w="9366455" h="4964221">
                <a:moveTo>
                  <a:pt x="0" y="0"/>
                </a:moveTo>
                <a:lnTo>
                  <a:pt x="9366455" y="0"/>
                </a:lnTo>
                <a:lnTo>
                  <a:pt x="9366455" y="4964221"/>
                </a:lnTo>
                <a:lnTo>
                  <a:pt x="0" y="4964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3901526" y="1028700"/>
            <a:ext cx="11406716" cy="4806866"/>
            <a:chOff x="0" y="0"/>
            <a:chExt cx="1928778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28778" cy="812800"/>
            </a:xfrm>
            <a:custGeom>
              <a:avLst/>
              <a:gdLst/>
              <a:ahLst/>
              <a:cxnLst/>
              <a:rect l="l" t="t" r="r" b="b"/>
              <a:pathLst>
                <a:path w="1928777" h="812800">
                  <a:moveTo>
                    <a:pt x="0" y="0"/>
                  </a:moveTo>
                  <a:lnTo>
                    <a:pt x="1928778" y="0"/>
                  </a:lnTo>
                  <a:lnTo>
                    <a:pt x="19287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722" b="-72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01244" y="5029200"/>
            <a:ext cx="10049791" cy="726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6"/>
              </a:lnSpc>
            </a:pPr>
            <a:r>
              <a:rPr lang="en-US" sz="4040" b="1">
                <a:solidFill>
                  <a:srgbClr val="151D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LA MONTAGNA IN CITTÀ. PER TUTTI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7009552"/>
            <a:ext cx="18288000" cy="81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</a:pPr>
            <a:r>
              <a:rPr lang="en-US" sz="4593" b="1" spc="463">
                <a:solidFill>
                  <a:srgbClr val="253C6E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Grazie per l’attenzione</a:t>
            </a:r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1069</Words>
  <Application>Microsoft Macintosh PowerPoint</Application>
  <PresentationFormat>Personalizzato</PresentationFormat>
  <Paragraphs>209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2" baseType="lpstr">
      <vt:lpstr>Arial</vt:lpstr>
      <vt:lpstr>Poppins</vt:lpstr>
      <vt:lpstr>Calibri</vt:lpstr>
      <vt:lpstr>Poppins Medium</vt:lpstr>
      <vt:lpstr>Roboto Bold</vt:lpstr>
      <vt:lpstr>Poppins Light Bold</vt:lpstr>
      <vt:lpstr>Poppins Bold Italics</vt:lpstr>
      <vt:lpstr>Poppins Semi-Bold</vt:lpstr>
      <vt:lpstr>Roboto</vt:lpstr>
      <vt:lpstr>Poppins Light</vt:lpstr>
      <vt:lpstr>Poppins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Finale</dc:title>
  <cp:lastModifiedBy>Andrea Portatile</cp:lastModifiedBy>
  <cp:revision>2</cp:revision>
  <dcterms:created xsi:type="dcterms:W3CDTF">2006-08-16T00:00:00Z</dcterms:created>
  <dcterms:modified xsi:type="dcterms:W3CDTF">2026-06-10T14:56:45Z</dcterms:modified>
</cp:coreProperties>
</file>